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1215" autoAdjust="0"/>
  </p:normalViewPr>
  <p:slideViewPr>
    <p:cSldViewPr snapToGrid="0">
      <p:cViewPr varScale="1">
        <p:scale>
          <a:sx n="107" d="100"/>
          <a:sy n="107" d="100"/>
        </p:scale>
        <p:origin x="16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9AC3C-859E-4D27-A32A-81193E219A9F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543E0-86B2-40C8-B045-D086E49E9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2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Ptejte se bez</a:t>
            </a:r>
            <a:r>
              <a:rPr lang="cs-CZ" baseline="0" dirty="0" smtClean="0"/>
              <a:t> vyzvání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543E0-86B2-40C8-B045-D086E49E911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993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gis.kr-vysocina.cz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543E0-86B2-40C8-B045-D086E49E911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38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543E0-86B2-40C8-B045-D086E49E911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10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543E0-86B2-40C8-B045-D086E49E911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5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543E0-86B2-40C8-B045-D086E49E911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80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FC1-9B11-451F-A346-437E6FE6BD6E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CEAB-F75C-4177-AF1A-2CFD47013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08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FC1-9B11-451F-A346-437E6FE6BD6E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CEAB-F75C-4177-AF1A-2CFD47013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02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FC1-9B11-451F-A346-437E6FE6BD6E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CEAB-F75C-4177-AF1A-2CFD47013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15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FC1-9B11-451F-A346-437E6FE6BD6E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CEAB-F75C-4177-AF1A-2CFD47013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90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FC1-9B11-451F-A346-437E6FE6BD6E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CEAB-F75C-4177-AF1A-2CFD47013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44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FC1-9B11-451F-A346-437E6FE6BD6E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CEAB-F75C-4177-AF1A-2CFD47013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4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FC1-9B11-451F-A346-437E6FE6BD6E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CEAB-F75C-4177-AF1A-2CFD47013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20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FC1-9B11-451F-A346-437E6FE6BD6E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CEAB-F75C-4177-AF1A-2CFD47013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03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FC1-9B11-451F-A346-437E6FE6BD6E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CEAB-F75C-4177-AF1A-2CFD47013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4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FC1-9B11-451F-A346-437E6FE6BD6E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CEAB-F75C-4177-AF1A-2CFD47013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4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FC1-9B11-451F-A346-437E6FE6BD6E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CEAB-F75C-4177-AF1A-2CFD47013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28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C2FC1-9B11-451F-A346-437E6FE6BD6E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CEAB-F75C-4177-AF1A-2CFD47013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33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cdata.cz/sluzby-a-podpora-zakazniku/podpora/clanek/10-tipu-jak-vytvaret-poutave-mapy-s-pribehem" TargetMode="External"/><Relationship Id="rId13" Type="http://schemas.openxmlformats.org/officeDocument/2006/relationships/hyperlink" Target="http://www.arcgis.com/apps/Cascade/index.html?appid=bc42a25853aa41579026007ca5230888" TargetMode="External"/><Relationship Id="rId18" Type="http://schemas.openxmlformats.org/officeDocument/2006/relationships/image" Target="../media/image21.png"/><Relationship Id="rId3" Type="http://schemas.openxmlformats.org/officeDocument/2006/relationships/hyperlink" Target="http://www.arcgis.com/" TargetMode="External"/><Relationship Id="rId21" Type="http://schemas.openxmlformats.org/officeDocument/2006/relationships/image" Target="../media/image22.png"/><Relationship Id="rId7" Type="http://schemas.openxmlformats.org/officeDocument/2006/relationships/hyperlink" Target="https://www.arcdata.cz/produkty/arcgis/aplikace-arcgis/mapy-s-pribehem" TargetMode="External"/><Relationship Id="rId12" Type="http://schemas.openxmlformats.org/officeDocument/2006/relationships/image" Target="../media/image18.png"/><Relationship Id="rId17" Type="http://schemas.openxmlformats.org/officeDocument/2006/relationships/hyperlink" Target="http://92.62.225.82/ecbapp/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hyperlink" Target="http://mapy.mag-ul.cz/storyapps/historicke_plan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ri.com/training/catalog/57660cbdbb54adb30c94542c/get-started-with-story-maps/" TargetMode="External"/><Relationship Id="rId11" Type="http://schemas.openxmlformats.org/officeDocument/2006/relationships/hyperlink" Target="https://www.nidv.cz/vzdelavaci-programy/4031-mapo-vypravej-aneb-mapovy-pribeh-a-jak-na-nej?search=&amp;filter_finished=0" TargetMode="External"/><Relationship Id="rId5" Type="http://schemas.openxmlformats.org/officeDocument/2006/relationships/hyperlink" Target="https://medium.com/story-maps-developers-corner" TargetMode="External"/><Relationship Id="rId15" Type="http://schemas.openxmlformats.org/officeDocument/2006/relationships/hyperlink" Target="https://mestobrno.maps.arcgis.com/apps/MapSeries/index.html?appid=657cfe8f59374ecd94077f979463475c" TargetMode="External"/><Relationship Id="rId23" Type="http://schemas.openxmlformats.org/officeDocument/2006/relationships/image" Target="../media/image23.png"/><Relationship Id="rId10" Type="http://schemas.openxmlformats.org/officeDocument/2006/relationships/hyperlink" Target="https://www.youtube.com/results?search_query=story+maps+manuals" TargetMode="External"/><Relationship Id="rId19" Type="http://schemas.openxmlformats.org/officeDocument/2006/relationships/hyperlink" Target="http://arcg.is/0eK4jH" TargetMode="External"/><Relationship Id="rId4" Type="http://schemas.openxmlformats.org/officeDocument/2006/relationships/hyperlink" Target="https://storymaps.arcgis.com/en/gallery/#s=0" TargetMode="External"/><Relationship Id="rId9" Type="http://schemas.openxmlformats.org/officeDocument/2006/relationships/hyperlink" Target="https://www.arcdata.cz/sluzby-a-podpora-zakazniku/podpora/vyukova-videa" TargetMode="External"/><Relationship Id="rId14" Type="http://schemas.openxmlformats.org/officeDocument/2006/relationships/image" Target="../media/image19.png"/><Relationship Id="rId22" Type="http://schemas.openxmlformats.org/officeDocument/2006/relationships/hyperlink" Target="https://kfgg.maps.arcgis.com/apps/MapJournal/index.html?appid=34607952ba6d4eafa60686afb4aae4f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s.kr-vysocina.cz/" TargetMode="External"/><Relationship Id="rId2" Type="http://schemas.openxmlformats.org/officeDocument/2006/relationships/hyperlink" Target="mailto:tejkal.m@kr-vyso&#269;ina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5036339"/>
            <a:ext cx="6858000" cy="830489"/>
          </a:xfrm>
        </p:spPr>
        <p:txBody>
          <a:bodyPr>
            <a:normAutofit fontScale="92500" lnSpcReduction="10000"/>
          </a:bodyPr>
          <a:lstStyle/>
          <a:p>
            <a:r>
              <a:rPr lang="cs-CZ" sz="1350" b="1" dirty="0"/>
              <a:t>Ing. Martin Tejkal, Ph.D.</a:t>
            </a:r>
          </a:p>
          <a:p>
            <a:r>
              <a:rPr lang="cs-CZ" sz="1350" dirty="0"/>
              <a:t>Krajský úřad Kraje Vysočina</a:t>
            </a:r>
          </a:p>
          <a:p>
            <a:r>
              <a:rPr lang="cs-CZ" sz="1350" dirty="0"/>
              <a:t>Odbor informatiky, Oddělení správy GIS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49" y="6020117"/>
            <a:ext cx="1576550" cy="5054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91" y="407708"/>
            <a:ext cx="6374065" cy="33463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8523" y="3602581"/>
            <a:ext cx="7772400" cy="1047636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accent6"/>
                </a:solidFill>
              </a:rPr>
              <a:t>„Story </a:t>
            </a:r>
            <a:r>
              <a:rPr lang="cs-CZ" sz="3600" b="1" dirty="0" err="1" smtClean="0">
                <a:solidFill>
                  <a:schemeClr val="accent6"/>
                </a:solidFill>
              </a:rPr>
              <a:t>maps</a:t>
            </a:r>
            <a:r>
              <a:rPr lang="cs-CZ" sz="3600" b="1" dirty="0" smtClean="0">
                <a:solidFill>
                  <a:schemeClr val="accent6"/>
                </a:solidFill>
              </a:rPr>
              <a:t>“ </a:t>
            </a:r>
            <a:r>
              <a:rPr lang="cs-CZ" sz="3600" b="1" dirty="0">
                <a:solidFill>
                  <a:schemeClr val="accent6"/>
                </a:solidFill>
              </a:rPr>
              <a:t>– vytvořte si mapu s příběhem</a:t>
            </a:r>
            <a:endParaRPr lang="cs-CZ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2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6"/>
                </a:solidFill>
              </a:rPr>
              <a:t>Co nás spolu čeká?</a:t>
            </a:r>
            <a:endParaRPr lang="cs-CZ" sz="3600" b="1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Úvod</a:t>
            </a:r>
          </a:p>
          <a:p>
            <a:r>
              <a:rPr lang="cs-CZ" sz="2400" dirty="0" smtClean="0"/>
              <a:t>Kraj Vysočina</a:t>
            </a:r>
          </a:p>
          <a:p>
            <a:r>
              <a:rPr lang="cs-CZ" sz="2400" dirty="0" smtClean="0"/>
              <a:t>Kontext workshopu</a:t>
            </a:r>
          </a:p>
          <a:p>
            <a:r>
              <a:rPr lang="cs-CZ" sz="2400" dirty="0" smtClean="0"/>
              <a:t>Představení Story </a:t>
            </a:r>
            <a:r>
              <a:rPr lang="cs-CZ" sz="2400" dirty="0" err="1" smtClean="0"/>
              <a:t>maps</a:t>
            </a:r>
            <a:endParaRPr lang="cs-CZ" sz="2400" dirty="0" smtClean="0"/>
          </a:p>
          <a:p>
            <a:r>
              <a:rPr lang="cs-CZ" sz="2400" dirty="0" smtClean="0"/>
              <a:t>Tvorba vlastní mapy s příběhem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185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213" y="1499296"/>
            <a:ext cx="3935004" cy="189636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Vznik 2002</a:t>
            </a:r>
          </a:p>
          <a:p>
            <a:r>
              <a:rPr lang="cs-CZ" sz="2400" dirty="0" smtClean="0"/>
              <a:t>704 obcí</a:t>
            </a:r>
          </a:p>
          <a:p>
            <a:r>
              <a:rPr lang="cs-CZ" sz="2400" dirty="0"/>
              <a:t>6 796 </a:t>
            </a:r>
            <a:r>
              <a:rPr lang="cs-CZ" sz="2400" dirty="0" smtClean="0"/>
              <a:t>km²</a:t>
            </a:r>
          </a:p>
          <a:p>
            <a:r>
              <a:rPr lang="cs-CZ" sz="2400" dirty="0"/>
              <a:t>508 </a:t>
            </a:r>
            <a:r>
              <a:rPr lang="cs-CZ" sz="2400" dirty="0" smtClean="0"/>
              <a:t>952 obyvatel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3" y="724451"/>
            <a:ext cx="1862787" cy="5972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89" y="4411474"/>
            <a:ext cx="1612346" cy="971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89" y="5660264"/>
            <a:ext cx="1735667" cy="1045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271" y="3121168"/>
            <a:ext cx="1773785" cy="1068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https://g.denik.cz/36/3d/311008_krajsky_urad_ji_denik-630-16x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9" y="3744408"/>
            <a:ext cx="2713568" cy="1524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21" y="401845"/>
            <a:ext cx="4031810" cy="3864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VÃ½sledek obrÃ¡zku pro krajsky urad kraje vysocin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66" y="361338"/>
            <a:ext cx="1155865" cy="66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obsah 2"/>
          <p:cNvSpPr txBox="1">
            <a:spLocks/>
          </p:cNvSpPr>
          <p:nvPr/>
        </p:nvSpPr>
        <p:spPr>
          <a:xfrm>
            <a:off x="577811" y="4960120"/>
            <a:ext cx="3935004" cy="1400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 smtClean="0"/>
          </a:p>
          <a:p>
            <a:r>
              <a:rPr lang="cs-CZ" sz="1900" b="1" dirty="0" smtClean="0">
                <a:solidFill>
                  <a:schemeClr val="accent6"/>
                </a:solidFill>
              </a:rPr>
              <a:t>Krajský úřad Kraje Vysočina</a:t>
            </a:r>
          </a:p>
          <a:p>
            <a:pPr lvl="1"/>
            <a:r>
              <a:rPr lang="cs-CZ" sz="1600" dirty="0" smtClean="0"/>
              <a:t>Odbor informatiky</a:t>
            </a:r>
          </a:p>
          <a:p>
            <a:pPr lvl="2"/>
            <a:r>
              <a:rPr lang="cs-CZ" sz="1400" dirty="0" smtClean="0"/>
              <a:t>Oddělení správy GIS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17" y="3734003"/>
            <a:ext cx="1619999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07" y="4644521"/>
            <a:ext cx="1534139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17" y="5555039"/>
            <a:ext cx="1606130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40816">
            <a:off x="6638114" y="4715788"/>
            <a:ext cx="2101858" cy="1867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Obdélník 15"/>
          <p:cNvSpPr/>
          <p:nvPr/>
        </p:nvSpPr>
        <p:spPr>
          <a:xfrm rot="234699">
            <a:off x="6487794" y="4255186"/>
            <a:ext cx="2663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effectLst>
                  <a:glow rad="50800">
                    <a:schemeClr val="accent6">
                      <a:alpha val="91000"/>
                    </a:schemeClr>
                  </a:glow>
                </a:effectLst>
              </a:rPr>
              <a:t>www.gis.kr-vysocina.cz</a:t>
            </a:r>
            <a:endParaRPr lang="cs-CZ" sz="2000" b="1" dirty="0">
              <a:effectLst>
                <a:glow rad="50800">
                  <a:schemeClr val="accent6">
                    <a:alpha val="91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31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6"/>
                </a:solidFill>
              </a:rPr>
              <a:t>Kontext workshopu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Informatika jede</a:t>
            </a:r>
          </a:p>
          <a:p>
            <a:r>
              <a:rPr lang="cs-CZ" sz="2400" dirty="0"/>
              <a:t>Máme rádi mapy</a:t>
            </a:r>
          </a:p>
          <a:p>
            <a:r>
              <a:rPr lang="cs-CZ" sz="2400" dirty="0" smtClean="0"/>
              <a:t>Ví někdo co a na co je GIS?</a:t>
            </a:r>
          </a:p>
          <a:p>
            <a:r>
              <a:rPr lang="cs-CZ" sz="2400" dirty="0" smtClean="0"/>
              <a:t>ESRI věci, žádný ...</a:t>
            </a:r>
          </a:p>
          <a:p>
            <a:endParaRPr lang="cs-CZ" sz="2400" dirty="0"/>
          </a:p>
        </p:txBody>
      </p:sp>
      <p:pic>
        <p:nvPicPr>
          <p:cNvPr id="3074" name="Picture 2" descr="VÃ½sledek obrÃ¡zku pro esri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6" y="4783048"/>
            <a:ext cx="2252133" cy="100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informat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26" y="1497696"/>
            <a:ext cx="2590239" cy="1225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195" y="3219098"/>
            <a:ext cx="2672711" cy="472655"/>
          </a:xfrm>
          <a:prstGeom prst="rect">
            <a:avLst/>
          </a:prstGeom>
        </p:spPr>
      </p:pic>
      <p:pic>
        <p:nvPicPr>
          <p:cNvPr id="3080" name="Picture 8" descr="VÃ½sledek obrÃ¡zku pro g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90" y="4187972"/>
            <a:ext cx="3907476" cy="219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6"/>
                </a:solidFill>
              </a:rPr>
              <a:t>Představení Story </a:t>
            </a:r>
            <a:r>
              <a:rPr lang="cs-CZ" sz="3600" b="1" dirty="0" err="1" smtClean="0">
                <a:solidFill>
                  <a:schemeClr val="accent6"/>
                </a:solidFill>
              </a:rPr>
              <a:t>maps</a:t>
            </a:r>
            <a:r>
              <a:rPr lang="cs-CZ" sz="3600" b="1" dirty="0" smtClean="0">
                <a:solidFill>
                  <a:schemeClr val="accent6"/>
                </a:solidFill>
              </a:rPr>
              <a:t> </a:t>
            </a:r>
            <a:endParaRPr lang="cs-CZ" sz="3600" b="1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276" y="1944437"/>
            <a:ext cx="823595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sz="3200" b="1" dirty="0" smtClean="0"/>
              <a:t>Story </a:t>
            </a:r>
            <a:r>
              <a:rPr lang="cs-CZ" sz="3200" b="1" dirty="0" err="1" smtClean="0"/>
              <a:t>maps</a:t>
            </a:r>
            <a:r>
              <a:rPr lang="cs-CZ" sz="3200" b="1" dirty="0" smtClean="0"/>
              <a:t> = prezentační platforma</a:t>
            </a:r>
          </a:p>
          <a:p>
            <a:r>
              <a:rPr lang="cs-CZ" sz="2400" dirty="0" smtClean="0"/>
              <a:t>GIS (mapy) + multimediální obsah</a:t>
            </a:r>
          </a:p>
          <a:p>
            <a:r>
              <a:rPr lang="cs-CZ" sz="2400" dirty="0" smtClean="0"/>
              <a:t>Tvorba na </a:t>
            </a:r>
            <a:r>
              <a:rPr lang="cs-CZ" sz="2400" dirty="0" smtClean="0">
                <a:hlinkClick r:id="rId3"/>
              </a:rPr>
              <a:t>www.arcgis.com</a:t>
            </a:r>
            <a:endParaRPr lang="cs-CZ" sz="2400" dirty="0" smtClean="0"/>
          </a:p>
          <a:p>
            <a:r>
              <a:rPr lang="cs-CZ" sz="2400" dirty="0" smtClean="0"/>
              <a:t>Inspirace (odkazy)</a:t>
            </a:r>
          </a:p>
          <a:p>
            <a:pPr lvl="1"/>
            <a:r>
              <a:rPr lang="cs-CZ" sz="2000" dirty="0" smtClean="0"/>
              <a:t>ESRI </a:t>
            </a:r>
          </a:p>
          <a:p>
            <a:pPr lvl="2"/>
            <a:r>
              <a:rPr lang="cs-CZ" sz="1600" dirty="0">
                <a:hlinkClick r:id="rId4"/>
              </a:rPr>
              <a:t>g</a:t>
            </a:r>
            <a:r>
              <a:rPr lang="cs-CZ" sz="1600" dirty="0" smtClean="0">
                <a:hlinkClick r:id="rId4"/>
              </a:rPr>
              <a:t>alerie</a:t>
            </a:r>
            <a:endParaRPr lang="cs-CZ" sz="1600" dirty="0" smtClean="0"/>
          </a:p>
          <a:p>
            <a:pPr lvl="2"/>
            <a:r>
              <a:rPr lang="cs-CZ" sz="1600" dirty="0">
                <a:hlinkClick r:id="rId5"/>
              </a:rPr>
              <a:t>p</a:t>
            </a:r>
            <a:r>
              <a:rPr lang="cs-CZ" sz="1600" dirty="0" smtClean="0">
                <a:hlinkClick r:id="rId5"/>
              </a:rPr>
              <a:t>ro vývojáře </a:t>
            </a:r>
            <a:endParaRPr lang="cs-CZ" sz="1600" dirty="0" smtClean="0"/>
          </a:p>
          <a:p>
            <a:pPr lvl="2"/>
            <a:r>
              <a:rPr lang="cs-CZ" sz="1600" dirty="0">
                <a:hlinkClick r:id="rId6"/>
              </a:rPr>
              <a:t>l</a:t>
            </a:r>
            <a:r>
              <a:rPr lang="cs-CZ" sz="1600" dirty="0" smtClean="0">
                <a:hlinkClick r:id="rId6"/>
              </a:rPr>
              <a:t>ektorské kurzy</a:t>
            </a:r>
            <a:endParaRPr lang="cs-CZ" sz="1600" dirty="0"/>
          </a:p>
          <a:p>
            <a:pPr lvl="1"/>
            <a:r>
              <a:rPr lang="cs-CZ" sz="2000" dirty="0" err="1" smtClean="0"/>
              <a:t>ArcData</a:t>
            </a:r>
            <a:r>
              <a:rPr lang="cs-CZ" sz="2000" dirty="0" smtClean="0"/>
              <a:t> Praha </a:t>
            </a:r>
          </a:p>
          <a:p>
            <a:pPr lvl="2"/>
            <a:r>
              <a:rPr lang="cs-CZ" sz="1600" dirty="0" smtClean="0">
                <a:hlinkClick r:id="rId7"/>
              </a:rPr>
              <a:t>galerie</a:t>
            </a:r>
            <a:r>
              <a:rPr lang="cs-CZ" sz="1600" dirty="0" smtClean="0"/>
              <a:t> </a:t>
            </a:r>
          </a:p>
          <a:p>
            <a:pPr lvl="2"/>
            <a:r>
              <a:rPr lang="cs-CZ" sz="1600" dirty="0" smtClean="0">
                <a:hlinkClick r:id="rId8"/>
              </a:rPr>
              <a:t>Jak na to? </a:t>
            </a:r>
            <a:endParaRPr lang="cs-CZ" sz="1600" dirty="0" smtClean="0"/>
          </a:p>
          <a:p>
            <a:pPr lvl="2"/>
            <a:r>
              <a:rPr lang="cs-CZ" sz="1600" dirty="0" smtClean="0">
                <a:hlinkClick r:id="rId9"/>
              </a:rPr>
              <a:t>výukové materiály</a:t>
            </a:r>
            <a:endParaRPr lang="cs-CZ" sz="1600" dirty="0" smtClean="0"/>
          </a:p>
          <a:p>
            <a:pPr lvl="1"/>
            <a:r>
              <a:rPr lang="cs-CZ" sz="2000" dirty="0" err="1" smtClean="0"/>
              <a:t>YouTube</a:t>
            </a:r>
            <a:endParaRPr lang="cs-CZ" sz="2000" dirty="0" smtClean="0"/>
          </a:p>
          <a:p>
            <a:pPr lvl="2"/>
            <a:r>
              <a:rPr lang="cs-CZ" sz="1600" dirty="0" smtClean="0">
                <a:hlinkClick r:id="rId10"/>
              </a:rPr>
              <a:t>návody</a:t>
            </a:r>
            <a:endParaRPr lang="cs-CZ" sz="1600" dirty="0" smtClean="0"/>
          </a:p>
          <a:p>
            <a:pPr lvl="1"/>
            <a:r>
              <a:rPr lang="cs-CZ" sz="2000" dirty="0" smtClean="0"/>
              <a:t>Vzdělávací program NIDV</a:t>
            </a:r>
          </a:p>
          <a:p>
            <a:pPr lvl="2"/>
            <a:r>
              <a:rPr lang="cs-CZ" sz="1600" dirty="0" smtClean="0">
                <a:hlinkClick r:id="rId11"/>
              </a:rPr>
              <a:t>Story mapy </a:t>
            </a:r>
            <a:r>
              <a:rPr lang="cs-CZ" sz="1600" dirty="0" smtClean="0"/>
              <a:t>(p. Vaněčková)</a:t>
            </a:r>
            <a:endParaRPr lang="cs-CZ" sz="1600" dirty="0" smtClean="0"/>
          </a:p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22097">
            <a:off x="6673226" y="2566704"/>
            <a:ext cx="2199154" cy="1080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 rot="440146">
            <a:off x="6690329" y="2309026"/>
            <a:ext cx="23711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u="sng" dirty="0">
                <a:solidFill>
                  <a:srgbClr val="2A7433"/>
                </a:solidFill>
                <a:latin typeface="TabacSans"/>
                <a:hlinkClick r:id="rId13"/>
              </a:rPr>
              <a:t>Kavárenský průvodce po Olomouci</a:t>
            </a:r>
            <a:endParaRPr lang="cs-CZ" sz="1100" b="0" i="0" dirty="0">
              <a:solidFill>
                <a:srgbClr val="000000"/>
              </a:solidFill>
              <a:effectLst/>
              <a:latin typeface="TabacSan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27825">
            <a:off x="4668521" y="3106719"/>
            <a:ext cx="2195676" cy="1080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 rot="21303682">
            <a:off x="4627257" y="2849226"/>
            <a:ext cx="20168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u="sng" dirty="0" smtClean="0">
                <a:solidFill>
                  <a:srgbClr val="2A7433"/>
                </a:solidFill>
                <a:latin typeface="TabacSans"/>
                <a:hlinkClick r:id="rId15"/>
              </a:rPr>
              <a:t>Odpadové hospodářství Brna</a:t>
            </a:r>
            <a:endParaRPr lang="cs-CZ" sz="1100" b="0" i="0" dirty="0">
              <a:solidFill>
                <a:srgbClr val="000000"/>
              </a:solidFill>
              <a:effectLst/>
              <a:latin typeface="TabacSans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88328" y="3682530"/>
            <a:ext cx="2209091" cy="10800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605648" y="4736453"/>
            <a:ext cx="22589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solidFill>
                  <a:srgbClr val="2A7433"/>
                </a:solidFill>
                <a:latin typeface="TabacSans"/>
                <a:hlinkClick r:id="rId17"/>
              </a:rPr>
              <a:t>Encyklopedie Českých Budějovic</a:t>
            </a:r>
            <a:endParaRPr lang="cs-CZ" sz="1100" b="0" i="0" dirty="0">
              <a:solidFill>
                <a:srgbClr val="000000"/>
              </a:solidFill>
              <a:effectLst/>
              <a:latin typeface="TabacSans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254102">
            <a:off x="3626049" y="4534869"/>
            <a:ext cx="2202290" cy="108000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7423152" y="6197730"/>
            <a:ext cx="1234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u="sng" dirty="0" smtClean="0">
                <a:hlinkClick r:id="rId19"/>
              </a:rPr>
              <a:t>Bitvy Julia Caesara</a:t>
            </a:r>
            <a:endParaRPr lang="cs-CZ" sz="1100" dirty="0"/>
          </a:p>
        </p:txBody>
      </p:sp>
      <p:sp>
        <p:nvSpPr>
          <p:cNvPr id="13" name="Obdélník 12"/>
          <p:cNvSpPr/>
          <p:nvPr/>
        </p:nvSpPr>
        <p:spPr>
          <a:xfrm rot="21332057">
            <a:off x="4946266" y="6461656"/>
            <a:ext cx="19928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solidFill>
                  <a:srgbClr val="2A7433"/>
                </a:solidFill>
                <a:latin typeface="TabacSans"/>
                <a:hlinkClick r:id="rId20"/>
              </a:rPr>
              <a:t>Vývoj centra Ústí nad Labem</a:t>
            </a:r>
            <a:endParaRPr lang="cs-CZ" sz="1100" b="0" i="0" dirty="0">
              <a:solidFill>
                <a:srgbClr val="000000"/>
              </a:solidFill>
              <a:effectLst/>
              <a:latin typeface="TabacSans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337518">
            <a:off x="4532865" y="5438026"/>
            <a:ext cx="2205680" cy="1080000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 rot="21250883">
            <a:off x="3476176" y="4343029"/>
            <a:ext cx="1417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solidFill>
                  <a:srgbClr val="2A7433"/>
                </a:solidFill>
                <a:latin typeface="TabacSans"/>
                <a:hlinkClick r:id="rId22"/>
              </a:rPr>
              <a:t>Atlas CHKO Pálava</a:t>
            </a:r>
            <a:endParaRPr lang="cs-CZ" sz="1100" b="0" i="0" dirty="0">
              <a:solidFill>
                <a:srgbClr val="000000"/>
              </a:solidFill>
              <a:effectLst/>
              <a:latin typeface="TabacSans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15078" y="5127082"/>
            <a:ext cx="22161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7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267" y="2547354"/>
            <a:ext cx="2790770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530" y="1981170"/>
            <a:ext cx="2792939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945" y="2744788"/>
            <a:ext cx="2796019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001" y="2349920"/>
            <a:ext cx="2793846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6"/>
                </a:solidFill>
              </a:rPr>
              <a:t>Tvorba vlastní mapy s příběhem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19225"/>
            <a:ext cx="7886700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Viz pracovní list</a:t>
            </a:r>
          </a:p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7250" y="2623040"/>
            <a:ext cx="2789860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425" y="2231702"/>
            <a:ext cx="2800250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83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21270821">
            <a:off x="2595245" y="2694305"/>
            <a:ext cx="3953510" cy="805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>
                <a:solidFill>
                  <a:schemeClr val="accent6"/>
                </a:solidFill>
              </a:rPr>
              <a:t>Děkuji za pozornost </a:t>
            </a:r>
            <a:r>
              <a:rPr lang="cs-CZ" sz="32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</a:t>
            </a:r>
            <a:endParaRPr lang="cs-CZ" sz="3200" dirty="0">
              <a:solidFill>
                <a:schemeClr val="accent6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143000" y="4838219"/>
            <a:ext cx="6858000" cy="1821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 smtClean="0"/>
              <a:t>Martin Tejkal</a:t>
            </a:r>
          </a:p>
          <a:p>
            <a:pPr marL="0" indent="0" algn="ctr">
              <a:buNone/>
            </a:pPr>
            <a:r>
              <a:rPr lang="cs-CZ" sz="2000" dirty="0" smtClean="0">
                <a:hlinkClick r:id="rId2"/>
              </a:rPr>
              <a:t>tejkal.m@kr-vysocina.cz</a:t>
            </a:r>
            <a:endParaRPr lang="cs-CZ" sz="2000" dirty="0" smtClean="0"/>
          </a:p>
          <a:p>
            <a:pPr marL="0" indent="0" algn="ctr">
              <a:buNone/>
            </a:pPr>
            <a:r>
              <a:rPr lang="cs-CZ" sz="2000" dirty="0" smtClean="0"/>
              <a:t>Tel. </a:t>
            </a:r>
            <a:r>
              <a:rPr lang="cs-CZ" sz="2000" dirty="0"/>
              <a:t>564 602 </a:t>
            </a:r>
            <a:r>
              <a:rPr lang="cs-CZ" sz="2000" dirty="0" smtClean="0"/>
              <a:t>160</a:t>
            </a:r>
          </a:p>
          <a:p>
            <a:pPr marL="0" indent="0" algn="ctr">
              <a:buNone/>
            </a:pPr>
            <a:r>
              <a:rPr lang="cs-CZ" sz="2000" dirty="0" smtClean="0">
                <a:hlinkClick r:id="rId3"/>
              </a:rPr>
              <a:t>www.gis.kr-vysocina.cz</a:t>
            </a:r>
            <a:endParaRPr lang="cs-CZ" sz="2000" dirty="0" smtClean="0"/>
          </a:p>
          <a:p>
            <a:pPr marL="0" indent="0" algn="ctr">
              <a:buNone/>
            </a:pPr>
            <a:endParaRPr lang="cs-CZ" sz="1600" dirty="0"/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098085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182</Words>
  <Application>Microsoft Office PowerPoint</Application>
  <PresentationFormat>Předvádění na obrazovce (4:3)</PresentationFormat>
  <Paragraphs>61</Paragraphs>
  <Slides>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TabacSans</vt:lpstr>
      <vt:lpstr>Wingdings</vt:lpstr>
      <vt:lpstr>Motiv Office</vt:lpstr>
      <vt:lpstr>„Story maps“ – vytvořte si mapu s příběhem</vt:lpstr>
      <vt:lpstr>Co nás spolu čeká?</vt:lpstr>
      <vt:lpstr>Prezentace aplikace PowerPoint</vt:lpstr>
      <vt:lpstr>Kontext workshopu</vt:lpstr>
      <vt:lpstr>Představení Story maps </vt:lpstr>
      <vt:lpstr>Tvorba vlastní mapy s příběhem</vt:lpstr>
      <vt:lpstr>Prezentace aplikace PowerPoint</vt:lpstr>
    </vt:vector>
  </TitlesOfParts>
  <Company>Krajský úřad Kraje Vysočina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maps – vytvořte si mapu s příběhem</dc:title>
  <dc:creator>Tejkal Martin Ing. Ph.D.</dc:creator>
  <cp:lastModifiedBy>Tejkal Martin Ing. Ph.D.</cp:lastModifiedBy>
  <cp:revision>21</cp:revision>
  <dcterms:created xsi:type="dcterms:W3CDTF">2019-04-17T07:48:21Z</dcterms:created>
  <dcterms:modified xsi:type="dcterms:W3CDTF">2019-04-17T23:19:04Z</dcterms:modified>
</cp:coreProperties>
</file>