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8" r:id="rId3"/>
    <p:sldId id="310" r:id="rId4"/>
    <p:sldId id="288" r:id="rId5"/>
    <p:sldId id="364" r:id="rId6"/>
    <p:sldId id="314" r:id="rId7"/>
    <p:sldId id="270" r:id="rId8"/>
    <p:sldId id="277" r:id="rId9"/>
    <p:sldId id="285" r:id="rId10"/>
    <p:sldId id="294" r:id="rId11"/>
    <p:sldId id="274" r:id="rId12"/>
    <p:sldId id="362" r:id="rId13"/>
    <p:sldId id="329" r:id="rId14"/>
    <p:sldId id="299" r:id="rId15"/>
    <p:sldId id="333" r:id="rId16"/>
    <p:sldId id="330" r:id="rId17"/>
    <p:sldId id="332" r:id="rId18"/>
    <p:sldId id="319" r:id="rId19"/>
    <p:sldId id="334" r:id="rId20"/>
    <p:sldId id="304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j Turčan" initials="M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10B0B"/>
    <a:srgbClr val="C00000"/>
    <a:srgbClr val="DDDDDD"/>
    <a:srgbClr val="EFDDDB"/>
    <a:srgbClr val="F8F8F8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598" autoAdjust="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522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06T14:50:56.4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06T14:50:58.2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138 0,'-62'132,"45"-90,6-19,1 1,1 1,2 0,0 0,1 0,2 1,-1 17,8 159,13-185,3-55,44-254,-62 290,-1 0,0 0,1 0,-1 0,0 0,0 0,0 0,0 0,-1 0,1 0,-1 0,1 0,-1 0,0 0,1 0,-1 0,0 0,0 1,-1-1,1 0,0 1,0-1,-1 1,1-1,-1 1,0-1,1 1,-1 0,0 0,-1-1,-14-3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06T14:51:36.0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2069F-FB6E-4114-BE8D-3875BAF8FB38}" type="datetimeFigureOut">
              <a:rPr lang="sk-SK" smtClean="0"/>
              <a:t>16. 4. 2019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7B152-80DD-4150-9A4C-E84EA61E42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882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3092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411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3464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6348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991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9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sk-SK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406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Graficky doladiť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sk-SK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639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6237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51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718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730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968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4343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089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8175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96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B152-80DD-4150-9A4C-E84EA61E42E1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975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585F-A712-4716-BBFB-DCE5AACBCF0C}" type="datetimeFigureOut">
              <a:rPr lang="sk-SK" smtClean="0"/>
              <a:t>16. 4. 2019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001C-A044-4E37-A56F-1D587A7F0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151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585F-A712-4716-BBFB-DCE5AACBCF0C}" type="datetimeFigureOut">
              <a:rPr lang="sk-SK" smtClean="0"/>
              <a:t>16. 4. 2019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001C-A044-4E37-A56F-1D587A7F0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630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585F-A712-4716-BBFB-DCE5AACBCF0C}" type="datetimeFigureOut">
              <a:rPr lang="sk-SK" smtClean="0"/>
              <a:t>16. 4. 2019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001C-A044-4E37-A56F-1D587A7F0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403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585F-A712-4716-BBFB-DCE5AACBCF0C}" type="datetimeFigureOut">
              <a:rPr lang="sk-SK" smtClean="0"/>
              <a:t>16. 4. 2019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001C-A044-4E37-A56F-1D587A7F0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782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585F-A712-4716-BBFB-DCE5AACBCF0C}" type="datetimeFigureOut">
              <a:rPr lang="sk-SK" smtClean="0"/>
              <a:t>16. 4. 2019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001C-A044-4E37-A56F-1D587A7F0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6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585F-A712-4716-BBFB-DCE5AACBCF0C}" type="datetimeFigureOut">
              <a:rPr lang="sk-SK" smtClean="0"/>
              <a:t>16. 4. 2019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001C-A044-4E37-A56F-1D587A7F0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407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585F-A712-4716-BBFB-DCE5AACBCF0C}" type="datetimeFigureOut">
              <a:rPr lang="sk-SK" smtClean="0"/>
              <a:t>16. 4. 2019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001C-A044-4E37-A56F-1D587A7F0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86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585F-A712-4716-BBFB-DCE5AACBCF0C}" type="datetimeFigureOut">
              <a:rPr lang="sk-SK" smtClean="0"/>
              <a:t>16. 4. 2019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001C-A044-4E37-A56F-1D587A7F0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023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585F-A712-4716-BBFB-DCE5AACBCF0C}" type="datetimeFigureOut">
              <a:rPr lang="sk-SK" smtClean="0"/>
              <a:t>16. 4. 2019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001C-A044-4E37-A56F-1D587A7F0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134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585F-A712-4716-BBFB-DCE5AACBCF0C}" type="datetimeFigureOut">
              <a:rPr lang="sk-SK" smtClean="0"/>
              <a:t>16. 4. 2019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001C-A044-4E37-A56F-1D587A7F0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760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585F-A712-4716-BBFB-DCE5AACBCF0C}" type="datetimeFigureOut">
              <a:rPr lang="sk-SK" smtClean="0"/>
              <a:t>16. 4. 2019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001C-A044-4E37-A56F-1D587A7F0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719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3585F-A712-4716-BBFB-DCE5AACBCF0C}" type="datetimeFigureOut">
              <a:rPr lang="sk-SK" smtClean="0"/>
              <a:t>16. 4. 2019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1001C-A044-4E37-A56F-1D587A7F04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095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customXml" Target="../ink/ink3.xml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883E8B00-DE2A-4534-A212-C35A3A197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08" y="-115089"/>
            <a:ext cx="12577912" cy="708817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0322" y="760358"/>
            <a:ext cx="11313561" cy="1497375"/>
          </a:xfrm>
        </p:spPr>
        <p:txBody>
          <a:bodyPr>
            <a:normAutofit/>
          </a:bodyPr>
          <a:lstStyle/>
          <a:p>
            <a:pPr algn="l"/>
            <a:r>
              <a:rPr lang="sk-SK" sz="4800" b="1" dirty="0">
                <a:latin typeface="Ubuntu" panose="020B0504030602030204" pitchFamily="34" charset="0"/>
              </a:rPr>
              <a:t>IKT UČEBNA 21.STOLETÍ - SINO</a:t>
            </a:r>
            <a:r>
              <a:rPr lang="sk-SK" sz="4800" b="1" dirty="0">
                <a:solidFill>
                  <a:srgbClr val="C00000"/>
                </a:solidFill>
                <a:latin typeface="Ubuntu" panose="020B0504030602030204" pitchFamily="34" charset="0"/>
              </a:rPr>
              <a:t> </a:t>
            </a:r>
            <a:r>
              <a:rPr lang="sk-SK" sz="4800" b="1" dirty="0" err="1">
                <a:solidFill>
                  <a:srgbClr val="C00000"/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ZERO</a:t>
            </a:r>
            <a:r>
              <a:rPr lang="sk-SK" sz="4800" b="1" dirty="0" err="1"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client</a:t>
            </a:r>
            <a:r>
              <a:rPr lang="sk-SK" sz="4800" b="1" dirty="0">
                <a:solidFill>
                  <a:srgbClr val="C00000"/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br>
              <a:rPr lang="sk-SK" sz="4800" b="1" dirty="0">
                <a:solidFill>
                  <a:srgbClr val="C00000"/>
                </a:solidFill>
                <a:latin typeface="Ubuntu" panose="020B0504030602030204" pitchFamily="34" charset="0"/>
              </a:rPr>
            </a:br>
            <a:endParaRPr lang="sk-SK" sz="4800" b="1" dirty="0">
              <a:solidFill>
                <a:srgbClr val="C00000"/>
              </a:solidFill>
              <a:latin typeface="Ubuntu" panose="020B050403060203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8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836B8AE9-F8C1-4E9C-A001-12F75D49D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17" y="3984020"/>
            <a:ext cx="3062139" cy="22966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8637" y="464000"/>
            <a:ext cx="8224245" cy="622541"/>
          </a:xfrm>
        </p:spPr>
        <p:txBody>
          <a:bodyPr>
            <a:noAutofit/>
          </a:bodyPr>
          <a:lstStyle/>
          <a:p>
            <a:pPr algn="l"/>
            <a:r>
              <a:rPr lang="sk-SK" sz="4000" dirty="0">
                <a:latin typeface="Ubuntu" panose="020B0504030602030204" pitchFamily="34" charset="0"/>
              </a:rPr>
              <a:t>Úspora </a:t>
            </a:r>
            <a:r>
              <a:rPr lang="sk-SK" sz="4000" dirty="0" err="1">
                <a:latin typeface="Ubuntu" panose="020B0504030602030204" pitchFamily="34" charset="0"/>
              </a:rPr>
              <a:t>při</a:t>
            </a:r>
            <a:r>
              <a:rPr lang="sk-SK" sz="4000" dirty="0">
                <a:latin typeface="Ubuntu" panose="020B0504030602030204" pitchFamily="34" charset="0"/>
              </a:rPr>
              <a:t> </a:t>
            </a:r>
            <a:r>
              <a:rPr lang="sk-SK" sz="4000" dirty="0" err="1">
                <a:latin typeface="Ubuntu" panose="020B0504030602030204" pitchFamily="34" charset="0"/>
              </a:rPr>
              <a:t>výměně</a:t>
            </a:r>
            <a:r>
              <a:rPr lang="sk-SK" sz="4000" dirty="0">
                <a:latin typeface="Ubuntu" panose="020B0504030602030204" pitchFamily="34" charset="0"/>
              </a:rPr>
              <a:t> kus za kus</a:t>
            </a:r>
            <a:endParaRPr lang="sk-SK" sz="4000" i="1" dirty="0">
              <a:solidFill>
                <a:schemeClr val="tx1">
                  <a:lumMod val="95000"/>
                  <a:lumOff val="5000"/>
                </a:schemeClr>
              </a:solidFill>
              <a:latin typeface="Ubuntu" panose="020B05040306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372031" y="1236141"/>
            <a:ext cx="9152972" cy="3251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Při</a:t>
            </a:r>
            <a:r>
              <a:rPr lang="sk-SK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výměně</a:t>
            </a:r>
            <a:r>
              <a:rPr lang="sk-SK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poškozeného</a:t>
            </a:r>
            <a:r>
              <a:rPr lang="sk-SK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počítače: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potřebná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likvidace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poškozeného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PC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opětovný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nákup a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konfigurace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nového PC</a:t>
            </a:r>
          </a:p>
          <a:p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r>
              <a:rPr lang="sk-SK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Při</a:t>
            </a:r>
            <a:r>
              <a:rPr lang="sk-SK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výměně</a:t>
            </a:r>
            <a:r>
              <a:rPr lang="sk-SK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poškozeného</a:t>
            </a:r>
            <a:r>
              <a:rPr lang="sk-SK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400" b="1" dirty="0" err="1">
                <a:solidFill>
                  <a:srgbClr val="C00000"/>
                </a:solidFill>
                <a:latin typeface="Ubuntu" panose="020B0504030602030204" pitchFamily="34" charset="0"/>
              </a:rPr>
              <a:t>ZEROclienta</a:t>
            </a:r>
            <a:r>
              <a:rPr lang="sk-SK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jednoduchá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výměna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kus za kus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žádná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potřebná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konfigurace</a:t>
            </a:r>
            <a:endParaRPr lang="sk-SK" sz="2000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r>
              <a:rPr lang="sk-SK" sz="2800" b="1" dirty="0">
                <a:solidFill>
                  <a:srgbClr val="002060"/>
                </a:solidFill>
                <a:latin typeface="Ubuntu" panose="020B0504030602030204" pitchFamily="34" charset="0"/>
              </a:rPr>
              <a:t> </a:t>
            </a:r>
          </a:p>
        </p:txBody>
      </p:sp>
      <p:graphicFrame>
        <p:nvGraphicFramePr>
          <p:cNvPr id="16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641401"/>
              </p:ext>
            </p:extLst>
          </p:nvPr>
        </p:nvGraphicFramePr>
        <p:xfrm>
          <a:off x="1000666" y="4358516"/>
          <a:ext cx="4156909" cy="1387158"/>
        </p:xfrm>
        <a:graphic>
          <a:graphicData uri="http://schemas.openxmlformats.org/drawingml/2006/table">
            <a:tbl>
              <a:tblPr firstRow="1" bandRow="1">
                <a:solidFill>
                  <a:srgbClr val="991111"/>
                </a:solidFill>
                <a:tableStyleId>{5C22544A-7EE6-4342-B048-85BDC9FD1C3A}</a:tableStyleId>
              </a:tblPr>
              <a:tblGrid>
                <a:gridCol w="1039227">
                  <a:extLst>
                    <a:ext uri="{9D8B030D-6E8A-4147-A177-3AD203B41FA5}">
                      <a16:colId xmlns:a16="http://schemas.microsoft.com/office/drawing/2014/main" val="2617318662"/>
                    </a:ext>
                  </a:extLst>
                </a:gridCol>
                <a:gridCol w="2078455">
                  <a:extLst>
                    <a:ext uri="{9D8B030D-6E8A-4147-A177-3AD203B41FA5}">
                      <a16:colId xmlns:a16="http://schemas.microsoft.com/office/drawing/2014/main" val="1533705965"/>
                    </a:ext>
                  </a:extLst>
                </a:gridCol>
                <a:gridCol w="1039227">
                  <a:extLst>
                    <a:ext uri="{9D8B030D-6E8A-4147-A177-3AD203B41FA5}">
                      <a16:colId xmlns:a16="http://schemas.microsoft.com/office/drawing/2014/main" val="3875036644"/>
                    </a:ext>
                  </a:extLst>
                </a:gridCol>
              </a:tblGrid>
              <a:tr h="609479">
                <a:tc>
                  <a:txBody>
                    <a:bodyPr/>
                    <a:lstStyle/>
                    <a:p>
                      <a:pPr algn="ctr"/>
                      <a:endParaRPr lang="sk-SK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dirty="0"/>
                        <a:t>Úspora</a:t>
                      </a:r>
                      <a:r>
                        <a:rPr lang="sk-SK" sz="2400" u="none" baseline="0" dirty="0"/>
                        <a:t> </a:t>
                      </a:r>
                      <a:endParaRPr lang="en-US" sz="240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23368"/>
                  </a:ext>
                </a:extLst>
              </a:tr>
              <a:tr h="777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>
                    <a:lnR w="38100" cmpd="sng">
                      <a:noFill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u="non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99 %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dirty="0"/>
                        <a:t>ZC</a:t>
                      </a:r>
                      <a:endParaRPr lang="en-US" sz="2400" b="1" dirty="0"/>
                    </a:p>
                  </a:txBody>
                  <a:tcPr>
                    <a:lnL w="38100" cmpd="sng">
                      <a:noFill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66456"/>
                  </a:ext>
                </a:extLst>
              </a:tr>
            </a:tbl>
          </a:graphicData>
        </a:graphic>
      </p:graphicFrame>
      <p:pic>
        <p:nvPicPr>
          <p:cNvPr id="15" name="Obrázok 14">
            <a:extLst>
              <a:ext uri="{FF2B5EF4-FFF2-40B4-BE49-F238E27FC236}">
                <a16:creationId xmlns:a16="http://schemas.microsoft.com/office/drawing/2014/main" id="{74BFA991-142A-4AB7-97F8-77A540F7D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71" y="1260332"/>
            <a:ext cx="3062139" cy="2296604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1" r="36942"/>
          <a:stretch/>
        </p:blipFill>
        <p:spPr>
          <a:xfrm>
            <a:off x="8141109" y="2954535"/>
            <a:ext cx="1320800" cy="153218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8A4954FD-438C-4B55-B1D8-D4AD4E36B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5687" y="221099"/>
            <a:ext cx="1443277" cy="9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0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543332" y="1388582"/>
            <a:ext cx="7584829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Servis počítače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potřebný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individuální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přístup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ke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každému PC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mnoho rizikových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faktorů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sk-SK" sz="24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Servis </a:t>
            </a:r>
            <a:r>
              <a:rPr lang="sk-SK" sz="2000" b="1" dirty="0">
                <a:solidFill>
                  <a:srgbClr val="C00000"/>
                </a:solidFill>
                <a:latin typeface="Ubuntu" panose="020B0504030602030204" pitchFamily="34" charset="0"/>
              </a:rPr>
              <a:t>SINO </a:t>
            </a:r>
            <a:r>
              <a:rPr lang="sk-SK" sz="2000" b="1" dirty="0" err="1">
                <a:solidFill>
                  <a:srgbClr val="C00000"/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ZEROclient</a:t>
            </a:r>
            <a:endParaRPr lang="sk-SK" sz="2000" b="1" dirty="0">
              <a:solidFill>
                <a:srgbClr val="C00000"/>
              </a:solidFill>
              <a:latin typeface="Ubuntu" panose="020B0504030602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jednoduchý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centrální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přístup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méně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poruchových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bodů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vyšší úspora času IT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pracovníků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lvl="1"/>
            <a:endParaRPr lang="sk-SK" sz="2000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24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543332" y="397635"/>
            <a:ext cx="8166599" cy="622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Nižší servisní nároky</a:t>
            </a:r>
            <a:endParaRPr lang="sk-SK" sz="4000" i="1" dirty="0">
              <a:solidFill>
                <a:srgbClr val="C00000"/>
              </a:solidFill>
              <a:latin typeface="Ubuntu" panose="020B05040306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53" y="4280349"/>
            <a:ext cx="782427" cy="1056276"/>
          </a:xfrm>
          <a:prstGeom prst="rect">
            <a:avLst/>
          </a:prstGeom>
        </p:spPr>
      </p:pic>
      <p:sp>
        <p:nvSpPr>
          <p:cNvPr id="15" name="Obdĺžnik 14"/>
          <p:cNvSpPr/>
          <p:nvPr/>
        </p:nvSpPr>
        <p:spPr>
          <a:xfrm>
            <a:off x="7439976" y="1236615"/>
            <a:ext cx="2381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latin typeface="Ubuntu" panose="020B0504030602030204" pitchFamily="34" charset="0"/>
              </a:rPr>
              <a:t>Servis 10-25 PC</a:t>
            </a:r>
            <a:endParaRPr lang="sk-SK" sz="2000" dirty="0">
              <a:latin typeface="Ubuntu" panose="020B0504030602030204" pitchFamily="34" charset="0"/>
            </a:endParaRPr>
          </a:p>
        </p:txBody>
      </p:sp>
      <p:pic>
        <p:nvPicPr>
          <p:cNvPr id="6146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673" y="1672620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14" y="1672622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25" y="1672622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56" y="1672622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082" y="1672622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40" y="1672622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672" y="2266823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13" y="2266825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24" y="2266825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55" y="2266825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081" y="2266825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39" y="2266825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673" y="2890073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14" y="2890075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25" y="2890075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56" y="2890075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082" y="2890075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40" y="2890075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bdĺžnik 39"/>
          <p:cNvSpPr/>
          <p:nvPr/>
        </p:nvSpPr>
        <p:spPr>
          <a:xfrm>
            <a:off x="6933240" y="5339921"/>
            <a:ext cx="3567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latin typeface="Ubuntu" panose="020B0504030602030204" pitchFamily="34" charset="0"/>
              </a:rPr>
              <a:t>Servis 1x Server </a:t>
            </a:r>
            <a:r>
              <a:rPr lang="sk-SK" sz="2000" b="1" dirty="0">
                <a:solidFill>
                  <a:srgbClr val="C00000"/>
                </a:solidFill>
                <a:latin typeface="Ubuntu" panose="020B0504030602030204" pitchFamily="34" charset="0"/>
              </a:rPr>
              <a:t>SINO ZC</a:t>
            </a:r>
            <a:endParaRPr lang="sk-SK" sz="2000" dirty="0">
              <a:solidFill>
                <a:srgbClr val="C00000"/>
              </a:solidFill>
              <a:latin typeface="Ubuntu" panose="020B0504030602030204" pitchFamily="34" charset="0"/>
            </a:endParaRPr>
          </a:p>
        </p:txBody>
      </p:sp>
      <p:sp>
        <p:nvSpPr>
          <p:cNvPr id="41" name="Obdĺžnik 40"/>
          <p:cNvSpPr/>
          <p:nvPr/>
        </p:nvSpPr>
        <p:spPr>
          <a:xfrm>
            <a:off x="8055824" y="3776977"/>
            <a:ext cx="852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latin typeface="Ubuntu" panose="020B0504030602030204" pitchFamily="34" charset="0"/>
              </a:rPr>
              <a:t>VS</a:t>
            </a:r>
            <a:endParaRPr lang="sk-SK" sz="2000" dirty="0">
              <a:latin typeface="Ubuntu" panose="020B0504030602030204" pitchFamily="34" charset="0"/>
            </a:endParaRPr>
          </a:p>
        </p:txBody>
      </p:sp>
      <p:graphicFrame>
        <p:nvGraphicFramePr>
          <p:cNvPr id="44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247673"/>
              </p:ext>
            </p:extLst>
          </p:nvPr>
        </p:nvGraphicFramePr>
        <p:xfrm>
          <a:off x="621103" y="4758376"/>
          <a:ext cx="4156909" cy="1387158"/>
        </p:xfrm>
        <a:graphic>
          <a:graphicData uri="http://schemas.openxmlformats.org/drawingml/2006/table">
            <a:tbl>
              <a:tblPr firstRow="1" bandRow="1">
                <a:solidFill>
                  <a:srgbClr val="991111"/>
                </a:solidFill>
                <a:tableStyleId>{5C22544A-7EE6-4342-B048-85BDC9FD1C3A}</a:tableStyleId>
              </a:tblPr>
              <a:tblGrid>
                <a:gridCol w="1039227">
                  <a:extLst>
                    <a:ext uri="{9D8B030D-6E8A-4147-A177-3AD203B41FA5}">
                      <a16:colId xmlns:a16="http://schemas.microsoft.com/office/drawing/2014/main" val="2617318662"/>
                    </a:ext>
                  </a:extLst>
                </a:gridCol>
                <a:gridCol w="2078455">
                  <a:extLst>
                    <a:ext uri="{9D8B030D-6E8A-4147-A177-3AD203B41FA5}">
                      <a16:colId xmlns:a16="http://schemas.microsoft.com/office/drawing/2014/main" val="1533705965"/>
                    </a:ext>
                  </a:extLst>
                </a:gridCol>
                <a:gridCol w="1039227">
                  <a:extLst>
                    <a:ext uri="{9D8B030D-6E8A-4147-A177-3AD203B41FA5}">
                      <a16:colId xmlns:a16="http://schemas.microsoft.com/office/drawing/2014/main" val="3875036644"/>
                    </a:ext>
                  </a:extLst>
                </a:gridCol>
              </a:tblGrid>
              <a:tr h="609479">
                <a:tc>
                  <a:txBody>
                    <a:bodyPr/>
                    <a:lstStyle/>
                    <a:p>
                      <a:pPr algn="ctr"/>
                      <a:endParaRPr lang="sk-SK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dirty="0"/>
                        <a:t>Úspora</a:t>
                      </a:r>
                      <a:r>
                        <a:rPr lang="sk-SK" sz="2400" u="none" baseline="0" dirty="0"/>
                        <a:t> </a:t>
                      </a:r>
                      <a:endParaRPr lang="en-US" sz="240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23368"/>
                  </a:ext>
                </a:extLst>
              </a:tr>
              <a:tr h="777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>
                    <a:lnR w="38100" cmpd="sng">
                      <a:noFill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u="non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dirty="0"/>
                        <a:t>ZC</a:t>
                      </a:r>
                      <a:endParaRPr lang="en-US" sz="2400" b="1" dirty="0"/>
                    </a:p>
                  </a:txBody>
                  <a:tcPr>
                    <a:lnL w="38100" cmpd="sng">
                      <a:noFill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66456"/>
                  </a:ext>
                </a:extLst>
              </a:tr>
            </a:tbl>
          </a:graphicData>
        </a:graphic>
      </p:graphicFrame>
      <p:pic>
        <p:nvPicPr>
          <p:cNvPr id="43" name="Obrázok 42">
            <a:extLst>
              <a:ext uri="{FF2B5EF4-FFF2-40B4-BE49-F238E27FC236}">
                <a16:creationId xmlns:a16="http://schemas.microsoft.com/office/drawing/2014/main" id="{19499BC5-F57F-48DC-902A-2CAF5DF3A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5687" y="221099"/>
            <a:ext cx="1443277" cy="9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6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283036" y="273192"/>
            <a:ext cx="9800049" cy="7926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sk-SK" dirty="0" err="1"/>
              <a:t>Všichni</a:t>
            </a:r>
            <a:r>
              <a:rPr lang="sk-SK" dirty="0"/>
              <a:t> </a:t>
            </a:r>
            <a:r>
              <a:rPr lang="sk-SK" dirty="0" err="1"/>
              <a:t>studenti</a:t>
            </a:r>
            <a:r>
              <a:rPr lang="sk-SK" dirty="0"/>
              <a:t> pod </a:t>
            </a:r>
            <a:r>
              <a:rPr lang="sk-SK" dirty="0" err="1"/>
              <a:t>dohledem</a:t>
            </a:r>
            <a:endParaRPr lang="sk-SK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DD46A676-75E8-4A62-ABBA-92DDA06EF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8351" y="351354"/>
            <a:ext cx="1660614" cy="932043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9D1F88BB-7514-4C49-AFFC-C51F9CA254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"/>
          <a:stretch/>
        </p:blipFill>
        <p:spPr>
          <a:xfrm>
            <a:off x="6096000" y="1742578"/>
            <a:ext cx="5543453" cy="39719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" name="Obdĺžnik 14">
            <a:extLst>
              <a:ext uri="{FF2B5EF4-FFF2-40B4-BE49-F238E27FC236}">
                <a16:creationId xmlns:a16="http://schemas.microsoft.com/office/drawing/2014/main" id="{FC929EB7-5BB6-4649-9085-02610E802A21}"/>
              </a:ext>
            </a:extLst>
          </p:cNvPr>
          <p:cNvSpPr/>
          <p:nvPr/>
        </p:nvSpPr>
        <p:spPr>
          <a:xfrm>
            <a:off x="283036" y="1190461"/>
            <a:ext cx="5734269" cy="5200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Unikátní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řešení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b="1" dirty="0">
                <a:solidFill>
                  <a:srgbClr val="C00000"/>
                </a:solidFill>
              </a:rPr>
              <a:t>SINO </a:t>
            </a:r>
            <a:r>
              <a:rPr lang="sk-SK" b="1" dirty="0" err="1">
                <a:solidFill>
                  <a:srgbClr val="C00000"/>
                </a:solidFill>
              </a:rPr>
              <a:t>ZEROclient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:</a:t>
            </a:r>
          </a:p>
          <a:p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sdílení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obrazovky z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učitelského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ZEROclienta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na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všechny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žákovské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pracovní stanice v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učebně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jedním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klikem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vzdálená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podpora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studentům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,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možnost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převzetí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kontroly z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učitelského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místa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posílání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notifikací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studentům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,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pokročilé nastavení zamezení USB vstupů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úplné zamezení internetu na žákovských stanicích jedním klikem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pokročilé možnosti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sdílení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souborů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(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zadání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) pro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studenty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vymazání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stáhnutých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souborů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a celkové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pročištění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na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žákovských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pracovních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stanicích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jedním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klikem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možnost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rozšíření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ZEROclientů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na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základě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volných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výpočetních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prostředků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na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serverech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59" y="106758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Zdravější</a:t>
            </a:r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sk-SK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třídy</a:t>
            </a:r>
            <a:endParaRPr lang="sk-SK" sz="4000" dirty="0">
              <a:solidFill>
                <a:schemeClr val="tx1">
                  <a:lumMod val="95000"/>
                  <a:lumOff val="5000"/>
                </a:schemeClr>
              </a:solidFill>
              <a:latin typeface="Ubuntu" panose="020B05040306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" name="Obdĺžnik 10"/>
          <p:cNvSpPr/>
          <p:nvPr/>
        </p:nvSpPr>
        <p:spPr>
          <a:xfrm>
            <a:off x="376164" y="1225319"/>
            <a:ext cx="5719836" cy="1088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Malé kompaktní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rozměry</a:t>
            </a: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 err="1">
                <a:solidFill>
                  <a:srgbClr val="C00000"/>
                </a:solidFill>
                <a:latin typeface="Ubuntu" panose="020B0504030602030204" pitchFamily="34" charset="0"/>
              </a:rPr>
              <a:t>ZEROclient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nezabírá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žádné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místo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na stole nebo pod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stolem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a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neomezuje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pracovní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prostor</a:t>
            </a:r>
            <a:endParaRPr lang="sk-SK" sz="2000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5" name="Obdĺžnik 10"/>
          <p:cNvSpPr/>
          <p:nvPr/>
        </p:nvSpPr>
        <p:spPr>
          <a:xfrm>
            <a:off x="462062" y="2305973"/>
            <a:ext cx="5719836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Nulová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hlučnost</a:t>
            </a: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 err="1">
                <a:solidFill>
                  <a:srgbClr val="C00000"/>
                </a:solidFill>
                <a:latin typeface="Ubuntu" panose="020B0504030602030204" pitchFamily="34" charset="0"/>
              </a:rPr>
              <a:t>ZEROclient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nevydáva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žádný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hluk a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nepřináší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žádné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 rušivé elementy</a:t>
            </a:r>
          </a:p>
        </p:txBody>
      </p:sp>
      <p:sp>
        <p:nvSpPr>
          <p:cNvPr id="6" name="Obdĺžnik 10"/>
          <p:cNvSpPr/>
          <p:nvPr/>
        </p:nvSpPr>
        <p:spPr>
          <a:xfrm>
            <a:off x="462062" y="3414336"/>
            <a:ext cx="5719836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Nižší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prašnost</a:t>
            </a: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 err="1">
                <a:solidFill>
                  <a:srgbClr val="C00000"/>
                </a:solidFill>
                <a:latin typeface="Ubuntu" panose="020B0504030602030204" pitchFamily="34" charset="0"/>
              </a:rPr>
              <a:t>ZEROclient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nemá pohyblivé mechanické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části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a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nezpůsobuje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žádné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víření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prachu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7011321" y="5938833"/>
            <a:ext cx="248952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k-SK"/>
            </a:defPPr>
            <a:lvl1pPr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r>
              <a:rPr lang="sk-SK" dirty="0"/>
              <a:t>IKT </a:t>
            </a:r>
            <a:r>
              <a:rPr lang="sk-SK" dirty="0" err="1"/>
              <a:t>učebna</a:t>
            </a:r>
            <a:r>
              <a:rPr lang="sk-SK" dirty="0"/>
              <a:t> SINO </a:t>
            </a:r>
            <a:r>
              <a:rPr lang="sk-SK" dirty="0" err="1"/>
              <a:t>ZEROclient</a:t>
            </a:r>
            <a:endParaRPr lang="sk-SK" dirty="0"/>
          </a:p>
        </p:txBody>
      </p:sp>
      <p:sp>
        <p:nvSpPr>
          <p:cNvPr id="10" name="TextBox 2"/>
          <p:cNvSpPr txBox="1"/>
          <p:nvPr/>
        </p:nvSpPr>
        <p:spPr>
          <a:xfrm>
            <a:off x="7011321" y="2940973"/>
            <a:ext cx="1892634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k-SK"/>
            </a:defPPr>
            <a:lvl1pPr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r>
              <a:rPr lang="sk-SK" dirty="0"/>
              <a:t>Zastaralé IKT </a:t>
            </a:r>
            <a:r>
              <a:rPr lang="sk-SK" dirty="0" err="1"/>
              <a:t>učebny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62062" y="4664455"/>
            <a:ext cx="5719836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Žádné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vyzařování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tepla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 err="1">
                <a:solidFill>
                  <a:srgbClr val="C00000"/>
                </a:solidFill>
                <a:latin typeface="Ubuntu" panose="020B0504030602030204" pitchFamily="34" charset="0"/>
              </a:rPr>
              <a:t>ZEROclient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nevyzařuje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žádné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teplo a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výrazně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šetří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nároky na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klimatizaci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</a:p>
          <a:p>
            <a:endParaRPr lang="sk-SK" sz="2000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Menší elektromagnetické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záření</a:t>
            </a: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E2A95F61-482C-46CC-9323-B65A71D7EE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1" t="25154"/>
          <a:stretch/>
        </p:blipFill>
        <p:spPr>
          <a:xfrm>
            <a:off x="7011321" y="3299103"/>
            <a:ext cx="3273466" cy="25258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87638D0B-642C-42D5-8EF6-87737E432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21" y="673304"/>
            <a:ext cx="3188021" cy="21253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" name="Obdĺžnik 4">
            <a:extLst>
              <a:ext uri="{FF2B5EF4-FFF2-40B4-BE49-F238E27FC236}">
                <a16:creationId xmlns:a16="http://schemas.microsoft.com/office/drawing/2014/main" id="{57284555-A258-480A-AE27-D7076CEA7EEF}"/>
              </a:ext>
            </a:extLst>
          </p:cNvPr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Obrázok 6">
            <a:extLst>
              <a:ext uri="{FF2B5EF4-FFF2-40B4-BE49-F238E27FC236}">
                <a16:creationId xmlns:a16="http://schemas.microsoft.com/office/drawing/2014/main" id="{B742E450-D3FA-49A6-9444-ABD7D35448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17" name="Obrázok 8">
            <a:extLst>
              <a:ext uri="{FF2B5EF4-FFF2-40B4-BE49-F238E27FC236}">
                <a16:creationId xmlns:a16="http://schemas.microsoft.com/office/drawing/2014/main" id="{70BE4BA9-115D-4A80-95F4-6EAF53E3A8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4329D84B-D1B6-4F05-A572-436D46A3F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2592" y="246555"/>
            <a:ext cx="1749552" cy="118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7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499892" y="1386057"/>
            <a:ext cx="6454495" cy="2810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Počítač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hmotnost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>
                <a:solidFill>
                  <a:schemeClr val="tx1"/>
                </a:solidFill>
                <a:latin typeface="Ubuntu" panose="020B0504030602030204" pitchFamily="34" charset="0"/>
              </a:rPr>
              <a:t>počítače: 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8-10kg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Průměrná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životnost</a:t>
            </a:r>
            <a:r>
              <a:rPr lang="sk-SK" sz="2000" dirty="0">
                <a:solidFill>
                  <a:schemeClr val="tx1"/>
                </a:solidFill>
                <a:latin typeface="Ubuntu" panose="020B0504030602030204" pitchFamily="34" charset="0"/>
              </a:rPr>
              <a:t> počítače: 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5 let</a:t>
            </a: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ZEROclient</a:t>
            </a:r>
            <a:endParaRPr lang="sk-SK" sz="24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hmotnost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 err="1">
                <a:solidFill>
                  <a:srgbClr val="C00000"/>
                </a:solidFill>
                <a:latin typeface="Ubuntu" panose="020B0504030602030204" pitchFamily="34" charset="0"/>
              </a:rPr>
              <a:t>ZEROclienta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: 125g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životnot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dirty="0" err="1">
                <a:solidFill>
                  <a:srgbClr val="C00000"/>
                </a:solidFill>
                <a:latin typeface="Ubuntu" panose="020B0504030602030204" pitchFamily="34" charset="0"/>
              </a:rPr>
              <a:t>ZEROclienta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: až 10 let!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k-SK" sz="24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7" name="Obdĺžnik 4"/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10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467533" y="429185"/>
            <a:ext cx="9380084" cy="622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Úspora elektronického odpadu</a:t>
            </a:r>
            <a:endParaRPr lang="sk-SK" sz="4000" i="1" dirty="0">
              <a:solidFill>
                <a:srgbClr val="C00000"/>
              </a:solidFill>
              <a:latin typeface="Ubuntu" panose="020B05040306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14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668004"/>
              </p:ext>
            </p:extLst>
          </p:nvPr>
        </p:nvGraphicFramePr>
        <p:xfrm>
          <a:off x="1000666" y="4358516"/>
          <a:ext cx="4156909" cy="1387158"/>
        </p:xfrm>
        <a:graphic>
          <a:graphicData uri="http://schemas.openxmlformats.org/drawingml/2006/table">
            <a:tbl>
              <a:tblPr firstRow="1" bandRow="1">
                <a:solidFill>
                  <a:srgbClr val="991111"/>
                </a:solidFill>
                <a:tableStyleId>{5C22544A-7EE6-4342-B048-85BDC9FD1C3A}</a:tableStyleId>
              </a:tblPr>
              <a:tblGrid>
                <a:gridCol w="1039227">
                  <a:extLst>
                    <a:ext uri="{9D8B030D-6E8A-4147-A177-3AD203B41FA5}">
                      <a16:colId xmlns:a16="http://schemas.microsoft.com/office/drawing/2014/main" val="2617318662"/>
                    </a:ext>
                  </a:extLst>
                </a:gridCol>
                <a:gridCol w="2078455">
                  <a:extLst>
                    <a:ext uri="{9D8B030D-6E8A-4147-A177-3AD203B41FA5}">
                      <a16:colId xmlns:a16="http://schemas.microsoft.com/office/drawing/2014/main" val="1533705965"/>
                    </a:ext>
                  </a:extLst>
                </a:gridCol>
                <a:gridCol w="1039227">
                  <a:extLst>
                    <a:ext uri="{9D8B030D-6E8A-4147-A177-3AD203B41FA5}">
                      <a16:colId xmlns:a16="http://schemas.microsoft.com/office/drawing/2014/main" val="3875036644"/>
                    </a:ext>
                  </a:extLst>
                </a:gridCol>
              </a:tblGrid>
              <a:tr h="609479">
                <a:tc>
                  <a:txBody>
                    <a:bodyPr/>
                    <a:lstStyle/>
                    <a:p>
                      <a:pPr algn="ctr"/>
                      <a:endParaRPr lang="sk-SK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dirty="0"/>
                        <a:t>Úspora</a:t>
                      </a:r>
                      <a:r>
                        <a:rPr lang="sk-SK" sz="2400" u="none" baseline="0" dirty="0"/>
                        <a:t> </a:t>
                      </a:r>
                      <a:endParaRPr lang="en-US" sz="240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23368"/>
                  </a:ext>
                </a:extLst>
              </a:tr>
              <a:tr h="777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>
                    <a:lnR w="38100" cmpd="sng">
                      <a:noFill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u="non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88 %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dirty="0"/>
                        <a:t>ZC</a:t>
                      </a:r>
                      <a:endParaRPr lang="en-US" sz="2400" b="1" dirty="0"/>
                    </a:p>
                  </a:txBody>
                  <a:tcPr>
                    <a:lnL w="38100" cmpd="sng">
                      <a:noFill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66456"/>
                  </a:ext>
                </a:extLst>
              </a:tr>
            </a:tbl>
          </a:graphicData>
        </a:graphic>
      </p:graphicFrame>
      <p:pic>
        <p:nvPicPr>
          <p:cNvPr id="13" name="Obrázok 12">
            <a:extLst>
              <a:ext uri="{FF2B5EF4-FFF2-40B4-BE49-F238E27FC236}">
                <a16:creationId xmlns:a16="http://schemas.microsoft.com/office/drawing/2014/main" id="{34C311C0-C732-435B-B880-EB34674817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9"/>
          <a:stretch/>
        </p:blipFill>
        <p:spPr>
          <a:xfrm>
            <a:off x="6039863" y="2195266"/>
            <a:ext cx="5426159" cy="35243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Písanie rukou 1">
                <a:extLst>
                  <a:ext uri="{FF2B5EF4-FFF2-40B4-BE49-F238E27FC236}">
                    <a16:creationId xmlns:a16="http://schemas.microsoft.com/office/drawing/2014/main" id="{48E22685-B670-48D6-9597-F680185D3109}"/>
                  </a:ext>
                </a:extLst>
              </p14:cNvPr>
              <p14:cNvContentPartPr/>
              <p14:nvPr/>
            </p14:nvContentPartPr>
            <p14:xfrm>
              <a:off x="10800990" y="5240996"/>
              <a:ext cx="360" cy="360"/>
            </p14:xfrm>
          </p:contentPart>
        </mc:Choice>
        <mc:Fallback xmlns="">
          <p:pic>
            <p:nvPicPr>
              <p:cNvPr id="2" name="Písanie rukou 1">
                <a:extLst>
                  <a:ext uri="{FF2B5EF4-FFF2-40B4-BE49-F238E27FC236}">
                    <a16:creationId xmlns:a16="http://schemas.microsoft.com/office/drawing/2014/main" id="{48E22685-B670-48D6-9597-F680185D31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1990" y="52323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Písanie rukou 2">
                <a:extLst>
                  <a:ext uri="{FF2B5EF4-FFF2-40B4-BE49-F238E27FC236}">
                    <a16:creationId xmlns:a16="http://schemas.microsoft.com/office/drawing/2014/main" id="{08C060CC-5929-49F5-A6F0-55657A28B792}"/>
                  </a:ext>
                </a:extLst>
              </p14:cNvPr>
              <p14:cNvContentPartPr/>
              <p14:nvPr/>
            </p14:nvContentPartPr>
            <p14:xfrm>
              <a:off x="10114470" y="5224796"/>
              <a:ext cx="50040" cy="219600"/>
            </p14:xfrm>
          </p:contentPart>
        </mc:Choice>
        <mc:Fallback xmlns="">
          <p:pic>
            <p:nvPicPr>
              <p:cNvPr id="3" name="Písanie rukou 2">
                <a:extLst>
                  <a:ext uri="{FF2B5EF4-FFF2-40B4-BE49-F238E27FC236}">
                    <a16:creationId xmlns:a16="http://schemas.microsoft.com/office/drawing/2014/main" id="{08C060CC-5929-49F5-A6F0-55657A28B7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05470" y="5215796"/>
                <a:ext cx="676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Písanie rukou 3">
                <a:extLst>
                  <a:ext uri="{FF2B5EF4-FFF2-40B4-BE49-F238E27FC236}">
                    <a16:creationId xmlns:a16="http://schemas.microsoft.com/office/drawing/2014/main" id="{F4BCC94C-14E4-4027-BD28-3FA5900B8563}"/>
                  </a:ext>
                </a:extLst>
              </p14:cNvPr>
              <p14:cNvContentPartPr/>
              <p14:nvPr/>
            </p14:nvContentPartPr>
            <p14:xfrm>
              <a:off x="6743430" y="4571756"/>
              <a:ext cx="360" cy="360"/>
            </p14:xfrm>
          </p:contentPart>
        </mc:Choice>
        <mc:Fallback xmlns="">
          <p:pic>
            <p:nvPicPr>
              <p:cNvPr id="4" name="Písanie rukou 3">
                <a:extLst>
                  <a:ext uri="{FF2B5EF4-FFF2-40B4-BE49-F238E27FC236}">
                    <a16:creationId xmlns:a16="http://schemas.microsoft.com/office/drawing/2014/main" id="{F4BCC94C-14E4-4027-BD28-3FA5900B85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34430" y="45627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Obdĺžnik 5">
            <a:extLst>
              <a:ext uri="{FF2B5EF4-FFF2-40B4-BE49-F238E27FC236}">
                <a16:creationId xmlns:a16="http://schemas.microsoft.com/office/drawing/2014/main" id="{7AACBD49-7267-4742-A0D4-9BC0CB14A232}"/>
              </a:ext>
            </a:extLst>
          </p:cNvPr>
          <p:cNvSpPr/>
          <p:nvPr/>
        </p:nvSpPr>
        <p:spPr>
          <a:xfrm>
            <a:off x="9789946" y="4859171"/>
            <a:ext cx="1676076" cy="860438"/>
          </a:xfrm>
          <a:prstGeom prst="rect">
            <a:avLst/>
          </a:prstGeom>
          <a:solidFill>
            <a:srgbClr val="B10B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B002EEBE-26E6-45A5-B488-CB7984F99107}"/>
              </a:ext>
            </a:extLst>
          </p:cNvPr>
          <p:cNvSpPr/>
          <p:nvPr/>
        </p:nvSpPr>
        <p:spPr>
          <a:xfrm>
            <a:off x="9840300" y="5062348"/>
            <a:ext cx="1575368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600" b="1" dirty="0">
                <a:solidFill>
                  <a:schemeClr val="bg1"/>
                </a:solidFill>
                <a:latin typeface="Ubuntu" panose="020B0504030602030204" pitchFamily="34" charset="0"/>
              </a:rPr>
              <a:t>SINO </a:t>
            </a:r>
            <a:r>
              <a:rPr lang="sk-SK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ZEROclient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8EE04B18-10F8-4B57-A30A-172FD5C8EA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00641" y="196903"/>
            <a:ext cx="1679897" cy="11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/>
          <p:cNvSpPr/>
          <p:nvPr/>
        </p:nvSpPr>
        <p:spPr>
          <a:xfrm>
            <a:off x="499892" y="1386058"/>
            <a:ext cx="6454495" cy="60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499892" y="1417240"/>
            <a:ext cx="9973379" cy="1261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Výrazné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snižování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emisí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CO2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redukováním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spotřeby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el. energie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Nižší nároky na výrobu a dopravu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Přátelské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životnímu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prostředí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20" name="Tabuľka 9"/>
          <p:cNvGraphicFramePr>
            <a:graphicFrameLocks noGrp="1"/>
          </p:cNvGraphicFramePr>
          <p:nvPr>
            <p:extLst/>
          </p:nvPr>
        </p:nvGraphicFramePr>
        <p:xfrm>
          <a:off x="1000666" y="4358516"/>
          <a:ext cx="4156909" cy="1387158"/>
        </p:xfrm>
        <a:graphic>
          <a:graphicData uri="http://schemas.openxmlformats.org/drawingml/2006/table">
            <a:tbl>
              <a:tblPr firstRow="1" bandRow="1">
                <a:solidFill>
                  <a:srgbClr val="991111"/>
                </a:solidFill>
                <a:tableStyleId>{5C22544A-7EE6-4342-B048-85BDC9FD1C3A}</a:tableStyleId>
              </a:tblPr>
              <a:tblGrid>
                <a:gridCol w="1039227">
                  <a:extLst>
                    <a:ext uri="{9D8B030D-6E8A-4147-A177-3AD203B41FA5}">
                      <a16:colId xmlns:a16="http://schemas.microsoft.com/office/drawing/2014/main" val="2617318662"/>
                    </a:ext>
                  </a:extLst>
                </a:gridCol>
                <a:gridCol w="2078455">
                  <a:extLst>
                    <a:ext uri="{9D8B030D-6E8A-4147-A177-3AD203B41FA5}">
                      <a16:colId xmlns:a16="http://schemas.microsoft.com/office/drawing/2014/main" val="1533705965"/>
                    </a:ext>
                  </a:extLst>
                </a:gridCol>
                <a:gridCol w="1039227">
                  <a:extLst>
                    <a:ext uri="{9D8B030D-6E8A-4147-A177-3AD203B41FA5}">
                      <a16:colId xmlns:a16="http://schemas.microsoft.com/office/drawing/2014/main" val="3875036644"/>
                    </a:ext>
                  </a:extLst>
                </a:gridCol>
              </a:tblGrid>
              <a:tr h="609479">
                <a:tc>
                  <a:txBody>
                    <a:bodyPr/>
                    <a:lstStyle/>
                    <a:p>
                      <a:pPr algn="ctr"/>
                      <a:endParaRPr lang="sk-SK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dirty="0"/>
                        <a:t>Úspora</a:t>
                      </a:r>
                      <a:r>
                        <a:rPr lang="sk-SK" sz="2400" u="none" baseline="0" dirty="0"/>
                        <a:t> </a:t>
                      </a:r>
                      <a:endParaRPr lang="en-US" sz="240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23368"/>
                  </a:ext>
                </a:extLst>
              </a:tr>
              <a:tr h="777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>
                    <a:lnR w="38100" cmpd="sng">
                      <a:noFill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u="non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87 %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dirty="0"/>
                        <a:t>ZC</a:t>
                      </a:r>
                      <a:endParaRPr lang="en-US" sz="2400" b="1" dirty="0"/>
                    </a:p>
                  </a:txBody>
                  <a:tcPr>
                    <a:lnL w="38100" cmpd="sng">
                      <a:noFill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66456"/>
                  </a:ext>
                </a:extLst>
              </a:tr>
            </a:tbl>
          </a:graphicData>
        </a:graphic>
      </p:graphicFrame>
      <p:sp>
        <p:nvSpPr>
          <p:cNvPr id="17" name="Nadpis 1">
            <a:extLst>
              <a:ext uri="{FF2B5EF4-FFF2-40B4-BE49-F238E27FC236}">
                <a16:creationId xmlns:a16="http://schemas.microsoft.com/office/drawing/2014/main" id="{BECD8204-768D-4682-902F-9830D8B7414E}"/>
              </a:ext>
            </a:extLst>
          </p:cNvPr>
          <p:cNvSpPr txBox="1">
            <a:spLocks/>
          </p:cNvSpPr>
          <p:nvPr/>
        </p:nvSpPr>
        <p:spPr>
          <a:xfrm>
            <a:off x="365331" y="389917"/>
            <a:ext cx="8166599" cy="622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Úspora </a:t>
            </a:r>
            <a:r>
              <a:rPr lang="sk-SK" sz="400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emisí</a:t>
            </a:r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CO2</a:t>
            </a:r>
            <a:endParaRPr lang="sk-SK" sz="4000" i="1" dirty="0">
              <a:solidFill>
                <a:srgbClr val="C00000"/>
              </a:solidFill>
              <a:latin typeface="Ubuntu" panose="020B05040306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Obdĺžnik 4">
            <a:extLst>
              <a:ext uri="{FF2B5EF4-FFF2-40B4-BE49-F238E27FC236}">
                <a16:creationId xmlns:a16="http://schemas.microsoft.com/office/drawing/2014/main" id="{6505F8DD-A322-4139-B7E0-9F9B120DEE89}"/>
              </a:ext>
            </a:extLst>
          </p:cNvPr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3" name="Obrázok 6">
            <a:extLst>
              <a:ext uri="{FF2B5EF4-FFF2-40B4-BE49-F238E27FC236}">
                <a16:creationId xmlns:a16="http://schemas.microsoft.com/office/drawing/2014/main" id="{AB2B95F4-CD8B-48B5-8103-72F243BEB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24" name="Obrázok 8">
            <a:extLst>
              <a:ext uri="{FF2B5EF4-FFF2-40B4-BE49-F238E27FC236}">
                <a16:creationId xmlns:a16="http://schemas.microsoft.com/office/drawing/2014/main" id="{6A14D19D-C66B-45D5-A2E3-D5BB6CD65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34600AEF-1A19-48DD-9845-85079BD7C0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0661" r="21270" b="7434"/>
          <a:stretch/>
        </p:blipFill>
        <p:spPr>
          <a:xfrm>
            <a:off x="7418025" y="1750849"/>
            <a:ext cx="3900408" cy="4090509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D8D66610-B1C5-4427-B0EF-6D9C3C6A8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0641" y="196903"/>
            <a:ext cx="1679897" cy="11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63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4EA94455-7067-469D-9F8D-DF732E9D64ED}"/>
              </a:ext>
            </a:extLst>
          </p:cNvPr>
          <p:cNvSpPr txBox="1">
            <a:spLocks/>
          </p:cNvSpPr>
          <p:nvPr/>
        </p:nvSpPr>
        <p:spPr>
          <a:xfrm>
            <a:off x="499893" y="327756"/>
            <a:ext cx="8166599" cy="622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SERVIS SINO </a:t>
            </a:r>
            <a:r>
              <a:rPr lang="sk-SK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ZEROclient</a:t>
            </a:r>
            <a:endParaRPr lang="sk-SK" sz="4000" dirty="0">
              <a:solidFill>
                <a:schemeClr val="tx1">
                  <a:lumMod val="95000"/>
                  <a:lumOff val="5000"/>
                </a:schemeClr>
              </a:solidFill>
              <a:latin typeface="Ubuntu" panose="020B05040306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F6BCA911-93DD-4E2A-82D9-DC782B2DE4DF}"/>
              </a:ext>
            </a:extLst>
          </p:cNvPr>
          <p:cNvSpPr/>
          <p:nvPr/>
        </p:nvSpPr>
        <p:spPr>
          <a:xfrm>
            <a:off x="283036" y="1939935"/>
            <a:ext cx="5608717" cy="4590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Sledování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vytíženosti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komponent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ů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a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přístupových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bodů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CPU, RAM,DISK</a:t>
            </a:r>
            <a:r>
              <a:rPr lang="sk-SK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, THERMAL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Poskytování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aktualizací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, OS a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firmwaru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 SINO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ZEROclient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Nasazování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 vždy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nejnovější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aplikace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 SINO MANAGER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Měsíční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přehled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událostí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zasílaný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 e-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mailem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/>
            </a:endParaRPr>
          </a:p>
          <a:p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F4100CD-C3B6-4191-809B-7495A19EA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621" y="2183230"/>
            <a:ext cx="6300249" cy="4064906"/>
          </a:xfrm>
          <a:prstGeom prst="rect">
            <a:avLst/>
          </a:prstGeom>
        </p:spPr>
      </p:pic>
      <p:sp>
        <p:nvSpPr>
          <p:cNvPr id="16" name="Obdĺžnik 15">
            <a:extLst>
              <a:ext uri="{FF2B5EF4-FFF2-40B4-BE49-F238E27FC236}">
                <a16:creationId xmlns:a16="http://schemas.microsoft.com/office/drawing/2014/main" id="{F90AECC2-E5D1-4A57-AC30-C211061BC6AE}"/>
              </a:ext>
            </a:extLst>
          </p:cNvPr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59242E30-3AAF-4B55-9C48-C0D57F94AD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86604245-3ECD-459F-9659-B530FAFDD6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AA9C59A5-EF83-41A3-B75C-C1E5A251E596}"/>
              </a:ext>
            </a:extLst>
          </p:cNvPr>
          <p:cNvSpPr/>
          <p:nvPr/>
        </p:nvSpPr>
        <p:spPr>
          <a:xfrm>
            <a:off x="499892" y="958690"/>
            <a:ext cx="948309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C00000"/>
                </a:solidFill>
                <a:latin typeface="Ubuntu" panose="020B0604020202020204" charset="0"/>
              </a:rPr>
              <a:t>NEPŘETRŽITÝ MONITORING IKT UČEBNY SINO </a:t>
            </a:r>
            <a:r>
              <a:rPr lang="sk-SK" sz="2400" b="1" dirty="0" err="1">
                <a:solidFill>
                  <a:srgbClr val="C00000"/>
                </a:solidFill>
                <a:latin typeface="Ubuntu" panose="020B0604020202020204" charset="0"/>
              </a:rPr>
              <a:t>ZEROclient</a:t>
            </a:r>
            <a:endParaRPr lang="sk-SK" sz="2400" b="1" dirty="0">
              <a:solidFill>
                <a:srgbClr val="C00000"/>
              </a:solidFill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21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4EA94455-7067-469D-9F8D-DF732E9D64ED}"/>
              </a:ext>
            </a:extLst>
          </p:cNvPr>
          <p:cNvSpPr txBox="1">
            <a:spLocks/>
          </p:cNvSpPr>
          <p:nvPr/>
        </p:nvSpPr>
        <p:spPr>
          <a:xfrm>
            <a:off x="499893" y="327756"/>
            <a:ext cx="8166599" cy="622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SERVIS SINO </a:t>
            </a:r>
            <a:r>
              <a:rPr lang="sk-SK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ZEROclient</a:t>
            </a:r>
            <a:endParaRPr lang="sk-SK" sz="4000" dirty="0">
              <a:solidFill>
                <a:schemeClr val="tx1">
                  <a:lumMod val="95000"/>
                  <a:lumOff val="5000"/>
                </a:schemeClr>
              </a:solidFill>
              <a:latin typeface="Ubuntu" panose="020B05040306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F6BCA911-93DD-4E2A-82D9-DC782B2DE4DF}"/>
              </a:ext>
            </a:extLst>
          </p:cNvPr>
          <p:cNvSpPr/>
          <p:nvPr/>
        </p:nvSpPr>
        <p:spPr>
          <a:xfrm>
            <a:off x="383588" y="1526460"/>
            <a:ext cx="9165764" cy="385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PRODLOUŽENÁ ZÁRUČNÍ DOBA NA 3 ROKY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ZÁLOŽNÍ ZOBRAZOVACÍ JEDNOTKA PRO KAŽDOU IKT UČEBNU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PODPORA </a:t>
            </a:r>
            <a:r>
              <a:rPr lang="sk-SK" sz="2000" b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TECHNICKÉHO ODDĚLENÍ 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24/7/365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SERVISNÍ VÝJEZD TECHNIKA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ZÁTĚŽOVÉ TESTY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STABILITA SYSTÉMU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KONTROLA  AKTÍVNÍCH SÍŤOVÝCH PRVKŮ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KONTROLA  KONEKTIVITY SINO ZC SERVER-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/>
              </a:rPr>
              <a:t>ZEROclient</a:t>
            </a: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/>
            </a:endParaRPr>
          </a:p>
          <a:p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F90AECC2-E5D1-4A57-AC30-C211061BC6AE}"/>
              </a:ext>
            </a:extLst>
          </p:cNvPr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59242E30-3AAF-4B55-9C48-C0D57F94A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86604245-3ECD-459F-9659-B530FAFDD6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620D09B0-071E-450C-B008-F2785234B7EE}"/>
              </a:ext>
            </a:extLst>
          </p:cNvPr>
          <p:cNvSpPr/>
          <p:nvPr/>
        </p:nvSpPr>
        <p:spPr>
          <a:xfrm>
            <a:off x="383588" y="5156048"/>
            <a:ext cx="948309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C00000"/>
                </a:solidFill>
                <a:latin typeface="Ubuntu" panose="020B0604020202020204" charset="0"/>
              </a:rPr>
              <a:t>VYŠŠÍ SPOLEHLIVOST A DELŠÍ ŽIVOTNOST!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0EE5DC9-B787-48D1-A31F-A405B96C0C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r="9771"/>
          <a:stretch/>
        </p:blipFill>
        <p:spPr>
          <a:xfrm>
            <a:off x="7510613" y="620965"/>
            <a:ext cx="4077478" cy="561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09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499893" y="158325"/>
            <a:ext cx="9016823" cy="1060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b="1" i="1" dirty="0">
              <a:solidFill>
                <a:schemeClr val="tx1">
                  <a:lumMod val="95000"/>
                  <a:lumOff val="5000"/>
                </a:schemeClr>
              </a:solidFill>
              <a:latin typeface="Ubuntu" panose="020B05040306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26" name="Picture 2" descr="check, select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4" y="5235291"/>
            <a:ext cx="734168" cy="7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rewdriver, tools, wrench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4" y="2154375"/>
            <a:ext cx="743416" cy="74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figuration, gear, preferences, settings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6" y="3170993"/>
            <a:ext cx="770963" cy="7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livery, dolly, hand truck, package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2" y="1185218"/>
            <a:ext cx="752365" cy="75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ximize, zoom, zoom in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5" y="4210255"/>
            <a:ext cx="755997" cy="75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Nadpis 1"/>
          <p:cNvSpPr txBox="1">
            <a:spLocks/>
          </p:cNvSpPr>
          <p:nvPr/>
        </p:nvSpPr>
        <p:spPr>
          <a:xfrm>
            <a:off x="499893" y="327756"/>
            <a:ext cx="8166599" cy="622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Školám</a:t>
            </a:r>
            <a:r>
              <a:rPr lang="sk-SK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sk-SK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nabízíme</a:t>
            </a:r>
            <a:endParaRPr lang="sk-SK" sz="4000" dirty="0">
              <a:solidFill>
                <a:schemeClr val="tx1">
                  <a:lumMod val="95000"/>
                  <a:lumOff val="5000"/>
                </a:schemeClr>
              </a:solidFill>
              <a:latin typeface="Ubuntu" panose="020B05040306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1867" y="5366753"/>
            <a:ext cx="3835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Individuální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přístup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ke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každé škole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1866" y="4243973"/>
            <a:ext cx="890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Implementaci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inovativních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technologií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a softwarového vybavení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podle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současných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poždavků</a:t>
            </a: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11861" y="3348122"/>
            <a:ext cx="8517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Servis, údržbu a správu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technologie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b="1" dirty="0">
                <a:solidFill>
                  <a:srgbClr val="C00000"/>
                </a:solidFill>
                <a:latin typeface="Ubuntu" panose="020B0504030602030204" pitchFamily="34" charset="0"/>
              </a:rPr>
              <a:t>SINO </a:t>
            </a:r>
            <a:r>
              <a:rPr lang="sk-SK" sz="2000" b="1" dirty="0" err="1">
                <a:solidFill>
                  <a:srgbClr val="C00000"/>
                </a:solidFill>
                <a:latin typeface="Ubuntu" panose="020B0504030602030204" pitchFamily="34" charset="0"/>
              </a:rPr>
              <a:t>ZEROclient</a:t>
            </a:r>
            <a:r>
              <a:rPr lang="sk-SK" sz="2000" b="1" dirty="0">
                <a:solidFill>
                  <a:srgbClr val="C00000"/>
                </a:solidFill>
                <a:latin typeface="Ubuntu" panose="020B0504030602030204" pitchFamily="34" charset="0"/>
              </a:rPr>
              <a:t> 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během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celé životnosti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1861" y="2283665"/>
            <a:ext cx="432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Instalaci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progra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mů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a zaškolení obsluhy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11865" y="1294767"/>
            <a:ext cx="645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Kompletní dodávku a montáž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technologie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b="1" dirty="0">
                <a:solidFill>
                  <a:srgbClr val="C00000"/>
                </a:solidFill>
                <a:latin typeface="Ubuntu" panose="020B0504030602030204" pitchFamily="34" charset="0"/>
              </a:rPr>
              <a:t>SINO </a:t>
            </a:r>
            <a:r>
              <a:rPr lang="sk-SK" sz="2000" b="1" dirty="0" err="1">
                <a:solidFill>
                  <a:srgbClr val="C00000"/>
                </a:solidFill>
                <a:latin typeface="Ubuntu" panose="020B0504030602030204" pitchFamily="34" charset="0"/>
              </a:rPr>
              <a:t>ZEROclient</a:t>
            </a:r>
            <a:r>
              <a:rPr lang="sk-SK" sz="2000" b="1" dirty="0">
                <a:solidFill>
                  <a:srgbClr val="C00000"/>
                </a:solidFill>
                <a:latin typeface="Ubuntu" panose="020B0504030602030204" pitchFamily="34" charset="0"/>
              </a:rPr>
              <a:t> </a:t>
            </a:r>
          </a:p>
        </p:txBody>
      </p:sp>
      <p:pic>
        <p:nvPicPr>
          <p:cNvPr id="18" name="Picture 26" descr="audience, business, customers, growth, people, team, up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879" y="-59210"/>
            <a:ext cx="1495950" cy="14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07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60CF91-C426-4F3A-9F4A-C59EB3A9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</a:rPr>
              <a:t>V ČESKU A NA SLOVENSKU </a:t>
            </a:r>
            <a:r>
              <a:rPr lang="sk-SK" sz="400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</a:rPr>
              <a:t>JIŽ 128 </a:t>
            </a:r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</a:rPr>
              <a:t>IKT UČEBEN </a:t>
            </a:r>
            <a:r>
              <a:rPr lang="sk-SK" sz="4000" dirty="0">
                <a:solidFill>
                  <a:srgbClr val="C00000"/>
                </a:solidFill>
                <a:latin typeface="Ubuntu" panose="020B0504030602030204" pitchFamily="34" charset="0"/>
              </a:rPr>
              <a:t>SINO ZEROclient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7E3220-7BB4-430F-8449-5923E4F2E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05" y="1690692"/>
            <a:ext cx="9512789" cy="4591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11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40242" y="437808"/>
            <a:ext cx="9144000" cy="1196412"/>
          </a:xfrm>
        </p:spPr>
        <p:txBody>
          <a:bodyPr>
            <a:normAutofit/>
          </a:bodyPr>
          <a:lstStyle/>
          <a:p>
            <a:pPr algn="l"/>
            <a:r>
              <a:rPr lang="sk-SK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Teď</a:t>
            </a:r>
            <a:r>
              <a:rPr lang="sk-SK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už </a:t>
            </a:r>
            <a:r>
              <a:rPr lang="sk-SK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nepotřebujete</a:t>
            </a:r>
            <a:r>
              <a:rPr lang="sk-SK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pro každého </a:t>
            </a:r>
            <a:r>
              <a:rPr lang="sk-SK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studenta</a:t>
            </a:r>
            <a:r>
              <a:rPr lang="sk-SK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cs-CZ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jeden</a:t>
            </a:r>
            <a:r>
              <a:rPr lang="sk-SK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počítač...</a:t>
            </a:r>
          </a:p>
        </p:txBody>
      </p:sp>
      <p:sp>
        <p:nvSpPr>
          <p:cNvPr id="5" name="Obdĺžnik 4"/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6515935"/>
            <a:ext cx="1114425" cy="21740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35" y="6491600"/>
            <a:ext cx="1323975" cy="223262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7752672" y="4411050"/>
            <a:ext cx="5076825" cy="1196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600" dirty="0"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... bude Vám </a:t>
            </a:r>
            <a:r>
              <a:rPr lang="sk-SK" sz="3600" dirty="0" err="1"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stačit</a:t>
            </a:r>
            <a:endParaRPr lang="sk-SK" sz="3600" dirty="0">
              <a:latin typeface="Ubuntu" panose="020B05040306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l"/>
            <a:r>
              <a:rPr lang="sk-SK" sz="3600" b="1" dirty="0" err="1">
                <a:solidFill>
                  <a:srgbClr val="C00000"/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ZEROclient</a:t>
            </a:r>
            <a:r>
              <a:rPr lang="sk-SK" sz="3600" b="1" dirty="0">
                <a:solidFill>
                  <a:srgbClr val="C00000"/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endParaRPr lang="sk-SK" sz="3600" b="1" dirty="0">
              <a:latin typeface="Ubuntu" panose="020B05040306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07" y="1456876"/>
            <a:ext cx="2113354" cy="33337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6C4A142-AE8E-4218-AD2B-FA9717C340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9805" r="13615"/>
          <a:stretch/>
        </p:blipFill>
        <p:spPr>
          <a:xfrm>
            <a:off x="1397455" y="1871028"/>
            <a:ext cx="5076825" cy="44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42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406BC290-906C-4B6A-AAB6-D974F4C63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464" cy="685800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24625AA-D172-4E07-9540-29E4CB2E1A76}"/>
              </a:ext>
            </a:extLst>
          </p:cNvPr>
          <p:cNvSpPr txBox="1"/>
          <p:nvPr/>
        </p:nvSpPr>
        <p:spPr>
          <a:xfrm>
            <a:off x="283036" y="-1"/>
            <a:ext cx="112340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>WORKSHOP – STŘEDA</a:t>
            </a:r>
          </a:p>
          <a:p>
            <a:r>
              <a:rPr lang="cs-CZ" sz="3600" dirty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>8:30 – 8:50, 14:00 – 14:20 </a:t>
            </a:r>
          </a:p>
          <a:p>
            <a:r>
              <a:rPr lang="cs-CZ" sz="3600" dirty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rPr>
              <a:t>učebna 6.A. </a:t>
            </a:r>
          </a:p>
        </p:txBody>
      </p:sp>
    </p:spTree>
    <p:extLst>
      <p:ext uri="{BB962C8B-B14F-4D97-AF65-F5344CB8AC3E}">
        <p14:creationId xmlns:p14="http://schemas.microsoft.com/office/powerpoint/2010/main" val="339765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3036" y="366810"/>
            <a:ext cx="8166599" cy="622541"/>
          </a:xfrm>
        </p:spPr>
        <p:txBody>
          <a:bodyPr>
            <a:noAutofit/>
          </a:bodyPr>
          <a:lstStyle/>
          <a:p>
            <a:pPr algn="l"/>
            <a:r>
              <a:rPr lang="sk-SK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</a:t>
            </a:r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je to </a:t>
            </a:r>
            <a:r>
              <a:rPr lang="sk-SK" sz="4000" dirty="0" err="1">
                <a:solidFill>
                  <a:srgbClr val="C00000"/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ZEROclient</a:t>
            </a:r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5981221" y="1411540"/>
            <a:ext cx="6210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Kompaktní zobrazovací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zařízení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připevněné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zadní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straně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monitoru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Pracovní stanice pro 1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studenta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monitor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sz="2000" dirty="0" err="1">
                <a:solidFill>
                  <a:srgbClr val="C00000"/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ZEROclient</a:t>
            </a:r>
            <a:r>
              <a:rPr lang="sk-SK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klávesnice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myš</a:t>
            </a:r>
          </a:p>
          <a:p>
            <a:pPr lvl="0"/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Jednoduché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spuštění</a:t>
            </a: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Známý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operační systém</a:t>
            </a:r>
            <a:endParaRPr lang="sk-SK" sz="2000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DC73A810-8E61-4122-B0FD-E001282C11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1" t="8463" b="13077"/>
          <a:stretch/>
        </p:blipFill>
        <p:spPr>
          <a:xfrm>
            <a:off x="597886" y="1245738"/>
            <a:ext cx="4741426" cy="43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6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48" y="1569474"/>
            <a:ext cx="1849213" cy="2496438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92309" y="465513"/>
            <a:ext cx="8166599" cy="541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Centrální</a:t>
            </a:r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server </a:t>
            </a:r>
            <a:r>
              <a:rPr lang="sk-SK" sz="4000" dirty="0">
                <a:solidFill>
                  <a:srgbClr val="C00000"/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SINO ZC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92309" y="2149419"/>
            <a:ext cx="5630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Dostatečný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výkon pro 10-30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studentů</a:t>
            </a: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Konfigurovaný pro každou školu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individuálně</a:t>
            </a: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Rozměry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Tower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servera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nepřesahují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rozměry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klasického PC</a:t>
            </a:r>
          </a:p>
          <a:p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6369868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8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8527760" y="406591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err="1">
                <a:latin typeface="Ubuntu" panose="020B0504030602030204" pitchFamily="34" charset="0"/>
              </a:rPr>
              <a:t>Tower</a:t>
            </a:r>
            <a:r>
              <a:rPr lang="sk-SK" i="1" dirty="0">
                <a:latin typeface="Ubuntu" panose="020B0504030602030204" pitchFamily="34" charset="0"/>
              </a:rPr>
              <a:t> server</a:t>
            </a:r>
          </a:p>
        </p:txBody>
      </p:sp>
    </p:spTree>
    <p:extLst>
      <p:ext uri="{BB962C8B-B14F-4D97-AF65-F5344CB8AC3E}">
        <p14:creationId xmlns:p14="http://schemas.microsoft.com/office/powerpoint/2010/main" val="121658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6369868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8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51E53E69-EAF7-4F5C-8138-C06B34892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35" y="1286425"/>
            <a:ext cx="8444921" cy="4603171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826B3916-3B96-4FF1-AC46-04CB520433D9}"/>
              </a:ext>
            </a:extLst>
          </p:cNvPr>
          <p:cNvSpPr txBox="1">
            <a:spLocks/>
          </p:cNvSpPr>
          <p:nvPr/>
        </p:nvSpPr>
        <p:spPr>
          <a:xfrm>
            <a:off x="283036" y="498047"/>
            <a:ext cx="10399464" cy="622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Centralizovaná platforma </a:t>
            </a:r>
            <a:r>
              <a:rPr lang="sk-SK" sz="4000" dirty="0">
                <a:solidFill>
                  <a:srgbClr val="C00000"/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SINO </a:t>
            </a:r>
            <a:r>
              <a:rPr lang="sk-SK" sz="4000" dirty="0" err="1">
                <a:solidFill>
                  <a:srgbClr val="C00000"/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ZEROclient</a:t>
            </a:r>
            <a:endParaRPr lang="sk-SK" sz="4000" dirty="0">
              <a:solidFill>
                <a:srgbClr val="C00000"/>
              </a:solidFill>
              <a:latin typeface="Ubuntu" panose="020B05040306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6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91" y="239154"/>
            <a:ext cx="10763148" cy="11402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PROČ PLATFORMA </a:t>
            </a:r>
            <a:r>
              <a:rPr lang="sk-SK" sz="4000" dirty="0">
                <a:solidFill>
                  <a:srgbClr val="C00000"/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SINO</a:t>
            </a:r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sk-SK" sz="4000" dirty="0" err="1">
                <a:solidFill>
                  <a:srgbClr val="C00000"/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ZEROclient</a:t>
            </a:r>
            <a:r>
              <a:rPr lang="sk-SK" sz="4000" dirty="0">
                <a:solidFill>
                  <a:srgbClr val="C00000"/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</a:p>
        </p:txBody>
      </p:sp>
      <p:sp>
        <p:nvSpPr>
          <p:cNvPr id="3" name="Obdĺžnik 2"/>
          <p:cNvSpPr/>
          <p:nvPr/>
        </p:nvSpPr>
        <p:spPr>
          <a:xfrm>
            <a:off x="653357" y="1945953"/>
            <a:ext cx="4846771" cy="338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ÚSPORA PROVOZNÍCH NÁKLADŮ </a:t>
            </a:r>
          </a:p>
          <a:p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</a:p>
        </p:txBody>
      </p:sp>
      <p:sp>
        <p:nvSpPr>
          <p:cNvPr id="4" name="Obdĺžnik 3"/>
          <p:cNvSpPr/>
          <p:nvPr/>
        </p:nvSpPr>
        <p:spPr>
          <a:xfrm>
            <a:off x="7767772" y="1960133"/>
            <a:ext cx="3017922" cy="338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JEDNODUCHÁ SPRÁVA </a:t>
            </a:r>
          </a:p>
          <a:p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</a:p>
        </p:txBody>
      </p:sp>
      <p:sp>
        <p:nvSpPr>
          <p:cNvPr id="5" name="Obdĺžnik 4"/>
          <p:cNvSpPr/>
          <p:nvPr/>
        </p:nvSpPr>
        <p:spPr>
          <a:xfrm>
            <a:off x="7092139" y="4208158"/>
            <a:ext cx="5099861" cy="359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PŘÁTELSKÉ K ŽIVOTNÍMU PROSTŘEDÍ</a:t>
            </a:r>
          </a:p>
          <a:p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</a:p>
        </p:txBody>
      </p:sp>
      <p:sp>
        <p:nvSpPr>
          <p:cNvPr id="6" name="Obdĺžnik 5"/>
          <p:cNvSpPr/>
          <p:nvPr/>
        </p:nvSpPr>
        <p:spPr>
          <a:xfrm>
            <a:off x="2096906" y="4257764"/>
            <a:ext cx="2258427" cy="265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ZDRAVĚJŠÍ TŘÍDY</a:t>
            </a:r>
          </a:p>
          <a:p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</a:p>
        </p:txBody>
      </p:sp>
      <p:sp>
        <p:nvSpPr>
          <p:cNvPr id="13" name="Obdĺžnik 4"/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15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EAEAFB4-3D64-4ACB-853F-DD62FFFC8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977" y="4615331"/>
            <a:ext cx="2071512" cy="139072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DAFA783-4A7B-4D15-A89D-0000CDF60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631" y="2337502"/>
            <a:ext cx="2024595" cy="139072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FA4929D-3429-4F61-BE41-8E864CB1C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0141" y="4567891"/>
            <a:ext cx="2051955" cy="139072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72239E4F-293B-472E-828A-EADD25AEEF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6292" y="2560383"/>
            <a:ext cx="2031593" cy="11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3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355898" y="913752"/>
            <a:ext cx="7599225" cy="3905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Tradiční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řešení</a:t>
            </a: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při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konfiguraci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potřebný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individuální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přístup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ke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každému PC/NTB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časově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náročný proces pro IT pracovníka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C00000"/>
                </a:solidFill>
                <a:latin typeface="Ubuntu" panose="020B0504030602030204" pitchFamily="34" charset="0"/>
              </a:rPr>
              <a:t>SINO </a:t>
            </a:r>
            <a:r>
              <a:rPr lang="sk-SK" sz="2000" b="1" dirty="0" err="1">
                <a:solidFill>
                  <a:srgbClr val="C00000"/>
                </a:solidFill>
                <a:latin typeface="Ubuntu" panose="020B0504030602030204" pitchFamily="34" charset="0"/>
              </a:rPr>
              <a:t>ZEROclient</a:t>
            </a:r>
            <a:endParaRPr lang="sk-SK" sz="2000" b="1" dirty="0">
              <a:solidFill>
                <a:srgbClr val="C00000"/>
              </a:solidFill>
              <a:latin typeface="Ubuntu" panose="020B0504030602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Kompletní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konfigurace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probíhá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jen na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centrálním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serveru </a:t>
            </a:r>
            <a:r>
              <a:rPr lang="sk-SK" dirty="0">
                <a:solidFill>
                  <a:srgbClr val="C00000"/>
                </a:solidFill>
                <a:latin typeface="Ubuntu" panose="020B0504030602030204" pitchFamily="34" charset="0"/>
              </a:rPr>
              <a:t>SINO ZC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vysoká úspora času IT pracovníka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při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obměně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hardwaru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opět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další</a:t>
            </a: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úspora času</a:t>
            </a:r>
          </a:p>
        </p:txBody>
      </p:sp>
      <p:graphicFrame>
        <p:nvGraphicFramePr>
          <p:cNvPr id="13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39615"/>
              </p:ext>
            </p:extLst>
          </p:nvPr>
        </p:nvGraphicFramePr>
        <p:xfrm>
          <a:off x="752923" y="4854516"/>
          <a:ext cx="3461144" cy="1159824"/>
        </p:xfrm>
        <a:graphic>
          <a:graphicData uri="http://schemas.openxmlformats.org/drawingml/2006/table">
            <a:tbl>
              <a:tblPr firstRow="1" bandRow="1">
                <a:solidFill>
                  <a:srgbClr val="991111"/>
                </a:solidFill>
                <a:tableStyleId>{5C22544A-7EE6-4342-B048-85BDC9FD1C3A}</a:tableStyleId>
              </a:tblPr>
              <a:tblGrid>
                <a:gridCol w="865286">
                  <a:extLst>
                    <a:ext uri="{9D8B030D-6E8A-4147-A177-3AD203B41FA5}">
                      <a16:colId xmlns:a16="http://schemas.microsoft.com/office/drawing/2014/main" val="2617318662"/>
                    </a:ext>
                  </a:extLst>
                </a:gridCol>
                <a:gridCol w="1730572">
                  <a:extLst>
                    <a:ext uri="{9D8B030D-6E8A-4147-A177-3AD203B41FA5}">
                      <a16:colId xmlns:a16="http://schemas.microsoft.com/office/drawing/2014/main" val="1533705965"/>
                    </a:ext>
                  </a:extLst>
                </a:gridCol>
                <a:gridCol w="865286">
                  <a:extLst>
                    <a:ext uri="{9D8B030D-6E8A-4147-A177-3AD203B41FA5}">
                      <a16:colId xmlns:a16="http://schemas.microsoft.com/office/drawing/2014/main" val="3875036644"/>
                    </a:ext>
                  </a:extLst>
                </a:gridCol>
              </a:tblGrid>
              <a:tr h="509595">
                <a:tc>
                  <a:txBody>
                    <a:bodyPr/>
                    <a:lstStyle/>
                    <a:p>
                      <a:pPr algn="ctr"/>
                      <a:endParaRPr lang="sk-SK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dirty="0"/>
                        <a:t>Úspora</a:t>
                      </a:r>
                      <a:r>
                        <a:rPr lang="sk-SK" sz="2400" u="none" baseline="0" dirty="0"/>
                        <a:t> </a:t>
                      </a:r>
                      <a:endParaRPr lang="en-US" sz="240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23368"/>
                  </a:ext>
                </a:extLst>
              </a:tr>
              <a:tr h="650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>
                    <a:lnR w="38100" cmpd="sng">
                      <a:noFill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u="non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82 %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dirty="0"/>
                        <a:t>ZC</a:t>
                      </a:r>
                      <a:endParaRPr lang="en-US" sz="2400" b="1" dirty="0"/>
                    </a:p>
                  </a:txBody>
                  <a:tcPr>
                    <a:lnL w="38100" cmpd="sng">
                      <a:noFill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66456"/>
                  </a:ext>
                </a:extLst>
              </a:tr>
            </a:tbl>
          </a:graphicData>
        </a:graphic>
      </p:graphicFrame>
      <p:sp>
        <p:nvSpPr>
          <p:cNvPr id="12" name="Nadpis 1"/>
          <p:cNvSpPr txBox="1">
            <a:spLocks/>
          </p:cNvSpPr>
          <p:nvPr/>
        </p:nvSpPr>
        <p:spPr>
          <a:xfrm>
            <a:off x="283036" y="307813"/>
            <a:ext cx="8166599" cy="622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Úspora </a:t>
            </a:r>
            <a:r>
              <a:rPr lang="sk-SK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při</a:t>
            </a:r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sk-SK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konfiguraci</a:t>
            </a:r>
            <a:endParaRPr lang="sk-SK" sz="4000" i="1" dirty="0">
              <a:solidFill>
                <a:srgbClr val="C00000"/>
              </a:solidFill>
              <a:latin typeface="Ubuntu" panose="020B05040306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49" y="4531705"/>
            <a:ext cx="668684" cy="902723"/>
          </a:xfrm>
          <a:prstGeom prst="rect">
            <a:avLst/>
          </a:prstGeom>
        </p:spPr>
      </p:pic>
      <p:sp>
        <p:nvSpPr>
          <p:cNvPr id="16" name="Obdĺžnik 15"/>
          <p:cNvSpPr/>
          <p:nvPr/>
        </p:nvSpPr>
        <p:spPr>
          <a:xfrm>
            <a:off x="8274509" y="1568194"/>
            <a:ext cx="2928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err="1">
                <a:latin typeface="Ubuntu" panose="020B0504030602030204" pitchFamily="34" charset="0"/>
              </a:rPr>
              <a:t>Konfigurace</a:t>
            </a:r>
            <a:r>
              <a:rPr lang="sk-SK" sz="2000" b="1" dirty="0">
                <a:latin typeface="Ubuntu" panose="020B0504030602030204" pitchFamily="34" charset="0"/>
              </a:rPr>
              <a:t> 10-25 PC</a:t>
            </a:r>
            <a:endParaRPr lang="sk-SK" sz="2000" dirty="0">
              <a:latin typeface="Ubuntu" panose="020B0504030602030204" pitchFamily="34" charset="0"/>
            </a:endParaRPr>
          </a:p>
        </p:txBody>
      </p:sp>
      <p:pic>
        <p:nvPicPr>
          <p:cNvPr id="17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449" y="2073828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90" y="2073830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01" y="2073830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32" y="2073830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858" y="2073830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16" y="2073830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448" y="2668031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89" y="2668033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00" y="2668033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31" y="2668033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857" y="2668033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15" y="2668033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449" y="3291281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90" y="3291283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01" y="3291283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32" y="3291283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858" y="3291283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irfgfg\Desktop\p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16" y="3291283"/>
            <a:ext cx="551459" cy="5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bdĺžnik 34"/>
          <p:cNvSpPr/>
          <p:nvPr/>
        </p:nvSpPr>
        <p:spPr>
          <a:xfrm>
            <a:off x="7589604" y="5597015"/>
            <a:ext cx="4235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err="1">
                <a:latin typeface="Ubuntu" panose="020B0504030602030204" pitchFamily="34" charset="0"/>
              </a:rPr>
              <a:t>Konfigurace</a:t>
            </a:r>
            <a:r>
              <a:rPr lang="sk-SK" sz="2000" b="1" dirty="0">
                <a:latin typeface="Ubuntu" panose="020B0504030602030204" pitchFamily="34" charset="0"/>
              </a:rPr>
              <a:t> 1x Server </a:t>
            </a:r>
            <a:r>
              <a:rPr lang="sk-SK" sz="2000" b="1" dirty="0">
                <a:solidFill>
                  <a:srgbClr val="C00000"/>
                </a:solidFill>
                <a:latin typeface="Ubuntu" panose="020B0504030602030204" pitchFamily="34" charset="0"/>
              </a:rPr>
              <a:t>SINO ZC</a:t>
            </a:r>
            <a:endParaRPr lang="sk-SK" sz="2000" dirty="0">
              <a:solidFill>
                <a:srgbClr val="C00000"/>
              </a:solidFill>
              <a:latin typeface="Ubuntu" panose="020B0504030602030204" pitchFamily="34" charset="0"/>
            </a:endParaRPr>
          </a:p>
        </p:txBody>
      </p:sp>
      <p:sp>
        <p:nvSpPr>
          <p:cNvPr id="36" name="Obdĺžnik 35"/>
          <p:cNvSpPr/>
          <p:nvPr/>
        </p:nvSpPr>
        <p:spPr>
          <a:xfrm>
            <a:off x="9312501" y="4055395"/>
            <a:ext cx="852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rgbClr val="C00000"/>
                </a:solidFill>
                <a:latin typeface="Ubuntu" panose="020B0504030602030204" pitchFamily="34" charset="0"/>
              </a:rPr>
              <a:t>VS</a:t>
            </a:r>
            <a:endParaRPr lang="sk-SK" sz="2000" dirty="0">
              <a:solidFill>
                <a:srgbClr val="C00000"/>
              </a:solidFill>
              <a:latin typeface="Ubuntu" panose="020B0504030602030204" pitchFamily="34" charset="0"/>
            </a:endParaRPr>
          </a:p>
        </p:txBody>
      </p:sp>
      <p:pic>
        <p:nvPicPr>
          <p:cNvPr id="38" name="Obrázok 37">
            <a:extLst>
              <a:ext uri="{FF2B5EF4-FFF2-40B4-BE49-F238E27FC236}">
                <a16:creationId xmlns:a16="http://schemas.microsoft.com/office/drawing/2014/main" id="{E68D9516-9255-4D2C-BCBD-6AF9950A0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5687" y="221099"/>
            <a:ext cx="1443277" cy="9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3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1132372"/>
            <a:ext cx="7498469" cy="221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sk-SK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Díky</a:t>
            </a:r>
            <a:r>
              <a:rPr lang="sk-SK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spotřebě</a:t>
            </a:r>
            <a:r>
              <a:rPr lang="sk-SK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800" b="1" dirty="0" err="1">
                <a:solidFill>
                  <a:srgbClr val="C00000"/>
                </a:solidFill>
                <a:latin typeface="Ubuntu" panose="020B0504030602030204" pitchFamily="34" charset="0"/>
              </a:rPr>
              <a:t>ZEROclienta</a:t>
            </a:r>
            <a:r>
              <a:rPr lang="sk-SK" sz="2800" b="1" dirty="0">
                <a:solidFill>
                  <a:srgbClr val="C00000"/>
                </a:solidFill>
                <a:latin typeface="Ubuntu" panose="020B0504030602030204" pitchFamily="34" charset="0"/>
              </a:rPr>
              <a:t> </a:t>
            </a:r>
            <a:r>
              <a:rPr lang="sk-SK" sz="2800" b="1" dirty="0">
                <a:solidFill>
                  <a:schemeClr val="tx1"/>
                </a:solidFill>
                <a:latin typeface="Ubuntu" panose="020B0504030602030204" pitchFamily="34" charset="0"/>
              </a:rPr>
              <a:t>max. </a:t>
            </a:r>
            <a:r>
              <a:rPr lang="sk-SK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5W: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ušetříte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až 90% el.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enegie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nezatěžujete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tak el.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síť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a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získáte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vyšší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bezpečnost</a:t>
            </a:r>
            <a:endParaRPr lang="sk-SK" sz="2000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61" y="2998135"/>
            <a:ext cx="2043747" cy="3261769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85" y="2988602"/>
            <a:ext cx="1896888" cy="3271294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7685864" y="2476624"/>
            <a:ext cx="1679109" cy="59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b="1" dirty="0" err="1">
                <a:solidFill>
                  <a:srgbClr val="C00000"/>
                </a:solidFill>
                <a:latin typeface="Ubuntu" panose="020B0504030602030204" pitchFamily="34" charset="0"/>
              </a:rPr>
              <a:t>ZEROclient</a:t>
            </a:r>
            <a:endParaRPr lang="sk-SK" b="1" dirty="0">
              <a:solidFill>
                <a:srgbClr val="C00000"/>
              </a:solidFill>
              <a:latin typeface="Ubuntu" panose="020B0504030602030204" pitchFamily="34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0533395" y="2476624"/>
            <a:ext cx="766388" cy="59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b="1" dirty="0">
                <a:solidFill>
                  <a:schemeClr val="tx1"/>
                </a:solidFill>
                <a:latin typeface="Ubuntu" panose="020B0504030602030204" pitchFamily="34" charset="0"/>
              </a:rPr>
              <a:t>PC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346408" y="359434"/>
            <a:ext cx="10186987" cy="622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10x nižší </a:t>
            </a:r>
            <a:r>
              <a:rPr lang="sk-SK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spotřeba</a:t>
            </a:r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el. energie </a:t>
            </a:r>
            <a:endParaRPr lang="sk-SK" sz="4000" i="1" dirty="0">
              <a:solidFill>
                <a:srgbClr val="C00000"/>
              </a:solidFill>
              <a:latin typeface="Ubuntu" panose="020B05040306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15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1230"/>
              </p:ext>
            </p:extLst>
          </p:nvPr>
        </p:nvGraphicFramePr>
        <p:xfrm>
          <a:off x="915082" y="4372868"/>
          <a:ext cx="4156909" cy="1387158"/>
        </p:xfrm>
        <a:graphic>
          <a:graphicData uri="http://schemas.openxmlformats.org/drawingml/2006/table">
            <a:tbl>
              <a:tblPr firstRow="1" bandRow="1">
                <a:solidFill>
                  <a:srgbClr val="991111"/>
                </a:solidFill>
                <a:tableStyleId>{5C22544A-7EE6-4342-B048-85BDC9FD1C3A}</a:tableStyleId>
              </a:tblPr>
              <a:tblGrid>
                <a:gridCol w="1039227">
                  <a:extLst>
                    <a:ext uri="{9D8B030D-6E8A-4147-A177-3AD203B41FA5}">
                      <a16:colId xmlns:a16="http://schemas.microsoft.com/office/drawing/2014/main" val="2617318662"/>
                    </a:ext>
                  </a:extLst>
                </a:gridCol>
                <a:gridCol w="2078455">
                  <a:extLst>
                    <a:ext uri="{9D8B030D-6E8A-4147-A177-3AD203B41FA5}">
                      <a16:colId xmlns:a16="http://schemas.microsoft.com/office/drawing/2014/main" val="1533705965"/>
                    </a:ext>
                  </a:extLst>
                </a:gridCol>
                <a:gridCol w="1039227">
                  <a:extLst>
                    <a:ext uri="{9D8B030D-6E8A-4147-A177-3AD203B41FA5}">
                      <a16:colId xmlns:a16="http://schemas.microsoft.com/office/drawing/2014/main" val="3875036644"/>
                    </a:ext>
                  </a:extLst>
                </a:gridCol>
              </a:tblGrid>
              <a:tr h="609479">
                <a:tc>
                  <a:txBody>
                    <a:bodyPr/>
                    <a:lstStyle/>
                    <a:p>
                      <a:pPr algn="ctr"/>
                      <a:endParaRPr lang="sk-SK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dirty="0"/>
                        <a:t>Úspora</a:t>
                      </a:r>
                      <a:r>
                        <a:rPr lang="sk-SK" sz="2400" u="none" baseline="0" dirty="0"/>
                        <a:t> </a:t>
                      </a:r>
                      <a:endParaRPr lang="en-US" sz="240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23368"/>
                  </a:ext>
                </a:extLst>
              </a:tr>
              <a:tr h="777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>
                    <a:lnR w="38100" cmpd="sng">
                      <a:noFill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u="non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87 %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dirty="0"/>
                        <a:t>ZC</a:t>
                      </a:r>
                      <a:endParaRPr lang="en-US" sz="2400" b="1" dirty="0"/>
                    </a:p>
                  </a:txBody>
                  <a:tcPr>
                    <a:lnL w="38100" cmpd="sng">
                      <a:noFill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66456"/>
                  </a:ext>
                </a:extLst>
              </a:tr>
            </a:tbl>
          </a:graphicData>
        </a:graphic>
      </p:graphicFrame>
      <p:pic>
        <p:nvPicPr>
          <p:cNvPr id="18" name="Obrázok 17">
            <a:extLst>
              <a:ext uri="{FF2B5EF4-FFF2-40B4-BE49-F238E27FC236}">
                <a16:creationId xmlns:a16="http://schemas.microsoft.com/office/drawing/2014/main" id="{19F93F50-3286-4A37-826B-3CFE8DC787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5687" y="221099"/>
            <a:ext cx="1443277" cy="9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7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6391275"/>
            <a:ext cx="12192000" cy="466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" y="6515935"/>
            <a:ext cx="1114425" cy="21740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41" y="6491600"/>
            <a:ext cx="1323975" cy="223262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470638" y="1280343"/>
            <a:ext cx="11250735" cy="268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Nejporuchovější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komponent v PC je HDD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b="1" dirty="0" err="1">
                <a:solidFill>
                  <a:srgbClr val="C00000"/>
                </a:solidFill>
                <a:latin typeface="Ubuntu" panose="020B0504030602030204" pitchFamily="34" charset="0"/>
              </a:rPr>
              <a:t>ZEROclient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neobsahuje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žádný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disk ani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jiné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mechanické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části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,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které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by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se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sk-SK" sz="2000" b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mohly </a:t>
            </a: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pokazit</a:t>
            </a:r>
            <a:endParaRPr lang="sk-SK" sz="2000" b="1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Šetříte</a:t>
            </a:r>
            <a:r>
              <a:rPr lang="sk-SK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 2x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na nákupu nového HDD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na práci IT pracovníka</a:t>
            </a:r>
          </a:p>
          <a:p>
            <a:pPr>
              <a:lnSpc>
                <a:spcPct val="150000"/>
              </a:lnSpc>
            </a:pPr>
            <a:endParaRPr lang="sk-SK" dirty="0">
              <a:solidFill>
                <a:schemeClr val="tx1">
                  <a:lumMod val="85000"/>
                  <a:lumOff val="15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3074" name="Picture 2" descr="C:\Users\irfgfg\Desktop\Prezentácia B.B\HD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7202" r="5395" b="6281"/>
          <a:stretch/>
        </p:blipFill>
        <p:spPr bwMode="auto">
          <a:xfrm>
            <a:off x="6793997" y="2254900"/>
            <a:ext cx="5318655" cy="39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470638" y="396325"/>
            <a:ext cx="8166599" cy="622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Nižší </a:t>
            </a:r>
            <a:r>
              <a:rPr lang="sk-SK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poruchovost</a:t>
            </a:r>
            <a:endParaRPr lang="sk-SK" sz="4000" i="1" dirty="0">
              <a:solidFill>
                <a:srgbClr val="C00000"/>
              </a:solidFill>
              <a:latin typeface="Ubuntu" panose="020B0504030602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14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817166"/>
              </p:ext>
            </p:extLst>
          </p:nvPr>
        </p:nvGraphicFramePr>
        <p:xfrm>
          <a:off x="1000666" y="4358516"/>
          <a:ext cx="4156909" cy="1387158"/>
        </p:xfrm>
        <a:graphic>
          <a:graphicData uri="http://schemas.openxmlformats.org/drawingml/2006/table">
            <a:tbl>
              <a:tblPr firstRow="1" bandRow="1">
                <a:solidFill>
                  <a:srgbClr val="991111"/>
                </a:solidFill>
                <a:tableStyleId>{5C22544A-7EE6-4342-B048-85BDC9FD1C3A}</a:tableStyleId>
              </a:tblPr>
              <a:tblGrid>
                <a:gridCol w="1039227">
                  <a:extLst>
                    <a:ext uri="{9D8B030D-6E8A-4147-A177-3AD203B41FA5}">
                      <a16:colId xmlns:a16="http://schemas.microsoft.com/office/drawing/2014/main" val="2617318662"/>
                    </a:ext>
                  </a:extLst>
                </a:gridCol>
                <a:gridCol w="2078455">
                  <a:extLst>
                    <a:ext uri="{9D8B030D-6E8A-4147-A177-3AD203B41FA5}">
                      <a16:colId xmlns:a16="http://schemas.microsoft.com/office/drawing/2014/main" val="1533705965"/>
                    </a:ext>
                  </a:extLst>
                </a:gridCol>
                <a:gridCol w="1039227">
                  <a:extLst>
                    <a:ext uri="{9D8B030D-6E8A-4147-A177-3AD203B41FA5}">
                      <a16:colId xmlns:a16="http://schemas.microsoft.com/office/drawing/2014/main" val="3875036644"/>
                    </a:ext>
                  </a:extLst>
                </a:gridCol>
              </a:tblGrid>
              <a:tr h="609479">
                <a:tc>
                  <a:txBody>
                    <a:bodyPr/>
                    <a:lstStyle/>
                    <a:p>
                      <a:pPr algn="ctr"/>
                      <a:endParaRPr lang="sk-SK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dirty="0"/>
                        <a:t>Úspora</a:t>
                      </a:r>
                      <a:r>
                        <a:rPr lang="sk-SK" sz="2400" u="none" baseline="0" dirty="0"/>
                        <a:t> </a:t>
                      </a:r>
                      <a:endParaRPr lang="en-US" sz="240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23368"/>
                  </a:ext>
                </a:extLst>
              </a:tr>
              <a:tr h="777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</a:p>
                  </a:txBody>
                  <a:tcPr>
                    <a:lnR w="38100" cmpd="sng">
                      <a:noFill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u="non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71 %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2400" b="1" dirty="0"/>
                        <a:t>ZC</a:t>
                      </a:r>
                      <a:endParaRPr lang="en-US" sz="2400" b="1" dirty="0"/>
                    </a:p>
                  </a:txBody>
                  <a:tcPr>
                    <a:lnL w="38100" cmpd="sng">
                      <a:noFill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66456"/>
                  </a:ext>
                </a:extLst>
              </a:tr>
            </a:tbl>
          </a:graphicData>
        </a:graphic>
      </p:graphicFrame>
      <p:pic>
        <p:nvPicPr>
          <p:cNvPr id="12" name="Obrázok 11">
            <a:extLst>
              <a:ext uri="{FF2B5EF4-FFF2-40B4-BE49-F238E27FC236}">
                <a16:creationId xmlns:a16="http://schemas.microsoft.com/office/drawing/2014/main" id="{25873CB7-2722-4E03-8BA5-CD7CCD822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5687" y="221099"/>
            <a:ext cx="1443277" cy="9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4006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TM01790491[[fn=Fólia]]</Template>
  <TotalTime>52362</TotalTime>
  <Words>683</Words>
  <Application>Microsoft Office PowerPoint</Application>
  <PresentationFormat>Širokoúhlá obrazovka</PresentationFormat>
  <Paragraphs>190</Paragraphs>
  <Slides>20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Ubuntu</vt:lpstr>
      <vt:lpstr>Wingdings</vt:lpstr>
      <vt:lpstr>Motív Office</vt:lpstr>
      <vt:lpstr>IKT UČEBNA 21.STOLETÍ - SINO ZEROclient  </vt:lpstr>
      <vt:lpstr>Teď už nepotřebujete pro každého studenta jeden počítač...</vt:lpstr>
      <vt:lpstr>Co je to ZEROclient?</vt:lpstr>
      <vt:lpstr>Prezentace aplikace PowerPoint</vt:lpstr>
      <vt:lpstr>Prezentace aplikace PowerPoint</vt:lpstr>
      <vt:lpstr>PROČ PLATFORMA SINO ZEROclient?</vt:lpstr>
      <vt:lpstr>Prezentace aplikace PowerPoint</vt:lpstr>
      <vt:lpstr>Prezentace aplikace PowerPoint</vt:lpstr>
      <vt:lpstr>Prezentace aplikace PowerPoint</vt:lpstr>
      <vt:lpstr>Úspora při výměně kus za kus</vt:lpstr>
      <vt:lpstr>Prezentace aplikace PowerPoint</vt:lpstr>
      <vt:lpstr>Prezentace aplikace PowerPoint</vt:lpstr>
      <vt:lpstr>Zdravější třídy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 ČESKU A NA SLOVENSKU JIŽ 128 IKT UČEBEN SINO ZEROclient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Platforma ZERO client</dc:title>
  <dc:creator>Monumental sro</dc:creator>
  <cp:lastModifiedBy>Michal Zednik</cp:lastModifiedBy>
  <cp:revision>447</cp:revision>
  <dcterms:created xsi:type="dcterms:W3CDTF">2015-05-11T16:33:34Z</dcterms:created>
  <dcterms:modified xsi:type="dcterms:W3CDTF">2019-04-16T12:50:05Z</dcterms:modified>
</cp:coreProperties>
</file>