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3" r:id="rId3"/>
    <p:sldId id="287" r:id="rId4"/>
    <p:sldId id="273" r:id="rId5"/>
    <p:sldId id="263" r:id="rId6"/>
    <p:sldId id="266" r:id="rId7"/>
    <p:sldId id="265" r:id="rId8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DAB"/>
    <a:srgbClr val="E1B500"/>
    <a:srgbClr val="86BBE0"/>
    <a:srgbClr val="79A4E3"/>
    <a:srgbClr val="FDDC63"/>
    <a:srgbClr val="F1E10F"/>
    <a:srgbClr val="FFFF00"/>
    <a:srgbClr val="FFCC00"/>
    <a:srgbClr val="031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16" y="7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80808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80808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80808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771581C-883A-499D-A289-29250D9DF4F0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cs-CZ" sz="1400" b="0" i="0" u="none" strike="noStrike" kern="1200" cap="none">
              <a:ln>
                <a:noFill/>
              </a:ln>
              <a:solidFill>
                <a:srgbClr val="808080"/>
              </a:solidFill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2712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C48A4F5-DAF2-427E-89A8-383A852D9292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89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92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C48A4F5-DAF2-427E-89A8-383A852D9292}" type="slidenum">
              <a:rPr lang="cs-CZ" smtClean="0"/>
              <a:pPr lvl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63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982A72-2D39-41B7-BB33-C21073B5F22D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3F7124-89FB-4B36-8642-248721CB4E28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E17B5D-6032-4B65-BC4D-9E2DE6070A6A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CA8F60-0B2E-40F4-A719-05355846CEE6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46815F-E262-434E-9E43-C46305E034C8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0807E2-9F54-4E32-BC0F-20AAED86012A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ACD90C-E25A-4497-92BF-372CE4F25919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8E1A4E-184A-4F83-8715-C971C537F72A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3F531D-8BF6-41B4-A330-70B47694823C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5F9F8D-36A0-403B-96F8-63CF21AF82C6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D9B3B1-75D1-424E-B6F3-7F95553C3232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s-CZ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9263D60-40AD-4EC9-BAB5-A4178507CBF4}" type="slidenum">
              <a:rPr/>
              <a:pPr lvl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cs-CZ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cs-CZ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Users\jiri.biskup\Desktop\Edo.europass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jiri.biskup\Desktop\Edo.europass.cz" TargetMode="Externa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dravka-plzen.cz/?q=europass-dodatek-k-osvedceni" TargetMode="External"/><Relationship Id="rId3" Type="http://schemas.microsoft.com/office/2007/relationships/hdphoto" Target="../media/hdphoto1.wdp"/><Relationship Id="rId7" Type="http://schemas.openxmlformats.org/officeDocument/2006/relationships/hyperlink" Target="https://sos-sou.chrudim.cz/europas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yoa.cz/europass/europass-dodatek-k-osvedceni/" TargetMode="External"/><Relationship Id="rId5" Type="http://schemas.openxmlformats.org/officeDocument/2006/relationships/hyperlink" Target="https://www.gymkren.cz/dokumenty/europass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edo.europass.cz/" TargetMode="External"/><Relationship Id="rId5" Type="http://schemas.openxmlformats.org/officeDocument/2006/relationships/hyperlink" Target="http://www.europass.cz/" TargetMode="External"/><Relationship Id="rId4" Type="http://schemas.openxmlformats.org/officeDocument/2006/relationships/hyperlink" Target="mailto:europass@nuv.c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40" y="2159"/>
            <a:ext cx="10095065" cy="747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1" y="3008594"/>
            <a:ext cx="10073172" cy="121163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vert="horz" wrap="square" lIns="90000" tIns="45000" rIns="90000" bIns="45000" anchor="ctr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  <a:defRPr>
                <a:solidFill>
                  <a:srgbClr val="800000"/>
                </a:solidFill>
                <a:latin typeface="Arial" pitchFamily="34"/>
              </a:defRPr>
            </a:pPr>
            <a:r>
              <a:rPr lang="cs-CZ" sz="4000" spc="600" dirty="0" smtClean="0">
                <a:solidFill>
                  <a:schemeClr val="bg1"/>
                </a:solidFill>
                <a:latin typeface="Arial" pitchFamily="34"/>
                <a:ea typeface="Microsoft YaHei" pitchFamily="2"/>
                <a:cs typeface="Arial" pitchFamily="2"/>
              </a:rPr>
              <a:t>On-line </a:t>
            </a:r>
            <a:r>
              <a:rPr lang="cs-CZ" sz="4000" spc="600" dirty="0">
                <a:solidFill>
                  <a:schemeClr val="bg1"/>
                </a:solidFill>
                <a:latin typeface="Arial" pitchFamily="34"/>
                <a:ea typeface="Microsoft YaHei" pitchFamily="2"/>
                <a:cs typeface="Arial" pitchFamily="2"/>
              </a:rPr>
              <a:t>podpora pro </a:t>
            </a:r>
            <a:r>
              <a:rPr lang="cs-CZ" sz="4000" spc="600" dirty="0" smtClean="0">
                <a:solidFill>
                  <a:schemeClr val="bg1"/>
                </a:solidFill>
                <a:latin typeface="Arial" pitchFamily="34"/>
                <a:ea typeface="Microsoft YaHei" pitchFamily="2"/>
                <a:cs typeface="Arial" pitchFamily="2"/>
              </a:rPr>
              <a:t>učitele </a:t>
            </a:r>
            <a:endParaRPr lang="cs-CZ" sz="4000" spc="600" dirty="0">
              <a:solidFill>
                <a:schemeClr val="bg1"/>
              </a:solidFill>
              <a:latin typeface="Arial" pitchFamily="34"/>
              <a:ea typeface="Microsoft YaHei" pitchFamily="2"/>
              <a:cs typeface="Arial" pitchFamily="2"/>
            </a:endParaRPr>
          </a:p>
          <a:p>
            <a:pPr lvl="0" algn="ctr" hangingPunct="0">
              <a:buNone/>
              <a:defRPr>
                <a:solidFill>
                  <a:srgbClr val="800000"/>
                </a:solidFill>
                <a:latin typeface="Arial" pitchFamily="34"/>
              </a:defRPr>
            </a:pPr>
            <a:r>
              <a:rPr lang="cs-CZ" sz="3600" b="1" spc="600" dirty="0" err="1">
                <a:solidFill>
                  <a:schemeClr val="bg1"/>
                </a:solidFill>
                <a:latin typeface="Arial" pitchFamily="34"/>
                <a:ea typeface="Microsoft YaHei" pitchFamily="2"/>
                <a:cs typeface="Arial" pitchFamily="2"/>
              </a:rPr>
              <a:t>Europass</a:t>
            </a:r>
            <a:r>
              <a:rPr lang="cs-CZ" sz="3600" b="1" spc="600" dirty="0">
                <a:solidFill>
                  <a:schemeClr val="bg1"/>
                </a:solidFill>
                <a:latin typeface="Arial" pitchFamily="34"/>
                <a:ea typeface="Microsoft YaHei" pitchFamily="2"/>
                <a:cs typeface="Arial" pitchFamily="2"/>
              </a:rPr>
              <a:t> – dodatek k osvědčení</a:t>
            </a:r>
            <a:endParaRPr lang="cs-CZ" sz="4400" b="1" i="0" u="none" strike="noStrike" kern="1200" cap="none" spc="600" dirty="0">
              <a:ln>
                <a:noFill/>
              </a:ln>
              <a:solidFill>
                <a:schemeClr val="bg1"/>
              </a:solidFill>
              <a:latin typeface="Arial" pitchFamily="34"/>
              <a:ea typeface="Microsoft YaHei" pitchFamily="2"/>
              <a:cs typeface="Arial" pitchFamily="2"/>
            </a:endParaRPr>
          </a:p>
        </p:txBody>
      </p:sp>
      <p:pic>
        <p:nvPicPr>
          <p:cNvPr id="9" name="Obrázek 8" descr="Bez názvu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080624" cy="326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Bez názvu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32939"/>
            <a:ext cx="10080624" cy="326736"/>
          </a:xfrm>
          <a:prstGeom prst="rect">
            <a:avLst/>
          </a:prstGeom>
        </p:spPr>
      </p:pic>
      <p:sp>
        <p:nvSpPr>
          <p:cNvPr id="13" name="Kosoúhelník 12"/>
          <p:cNvSpPr/>
          <p:nvPr/>
        </p:nvSpPr>
        <p:spPr>
          <a:xfrm>
            <a:off x="0" y="1187549"/>
            <a:ext cx="3672160" cy="5235165"/>
          </a:xfrm>
          <a:prstGeom prst="parallelogram">
            <a:avLst/>
          </a:prstGeom>
          <a:solidFill>
            <a:srgbClr val="FDD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1"/>
          <p:cNvSpPr/>
          <p:nvPr/>
        </p:nvSpPr>
        <p:spPr bwMode="auto">
          <a:xfrm>
            <a:off x="0" y="0"/>
            <a:ext cx="3744168" cy="7236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1405337"/>
            <a:ext cx="3749257" cy="463408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156136" y="1405337"/>
            <a:ext cx="55446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D</a:t>
            </a:r>
            <a:r>
              <a:rPr lang="cs-CZ" sz="3000" dirty="0" smtClean="0"/>
              <a:t>okument </a:t>
            </a:r>
            <a:r>
              <a:rPr lang="cs-CZ" sz="3000" dirty="0"/>
              <a:t>doplňující osvědčení </a:t>
            </a:r>
            <a:endParaRPr lang="cs-CZ" sz="3000" dirty="0" smtClean="0"/>
          </a:p>
          <a:p>
            <a:r>
              <a:rPr lang="cs-CZ" sz="3000" dirty="0" smtClean="0"/>
              <a:t>o </a:t>
            </a:r>
            <a:r>
              <a:rPr lang="cs-CZ" sz="3000" dirty="0"/>
              <a:t>středním a středním odborném vzdělání (vysvědčení o závěrečné zkoušce, výuční list, vysvědčení </a:t>
            </a:r>
            <a:endParaRPr lang="cs-CZ" sz="3000" dirty="0" smtClean="0"/>
          </a:p>
          <a:p>
            <a:r>
              <a:rPr lang="cs-CZ" sz="3000" dirty="0" smtClean="0"/>
              <a:t>o </a:t>
            </a:r>
            <a:r>
              <a:rPr lang="cs-CZ" sz="3000" dirty="0"/>
              <a:t>maturitní zkoušce), který </a:t>
            </a:r>
            <a:r>
              <a:rPr lang="cs-CZ" sz="3000" dirty="0" smtClean="0"/>
              <a:t>využijí žáci </a:t>
            </a:r>
            <a:r>
              <a:rPr lang="cs-CZ" sz="3000" dirty="0"/>
              <a:t>při hledání studia, práce nebo brigády</a:t>
            </a:r>
            <a:r>
              <a:rPr lang="cs-CZ" sz="3000" dirty="0" smtClean="0"/>
              <a:t>.</a:t>
            </a:r>
          </a:p>
          <a:p>
            <a:endParaRPr lang="cs-CZ" sz="3000" dirty="0"/>
          </a:p>
          <a:p>
            <a:r>
              <a:rPr lang="cs-CZ" sz="3000" dirty="0"/>
              <a:t>Slovně popisuje získané obecné </a:t>
            </a:r>
            <a:endParaRPr lang="cs-CZ" sz="3000" dirty="0" smtClean="0"/>
          </a:p>
          <a:p>
            <a:r>
              <a:rPr lang="cs-CZ" sz="3000" dirty="0" smtClean="0"/>
              <a:t>a </a:t>
            </a:r>
            <a:r>
              <a:rPr lang="cs-CZ" sz="3000" dirty="0"/>
              <a:t>odborné kompetence a možné profesní uplatnění</a:t>
            </a:r>
            <a:r>
              <a:rPr lang="cs-CZ" sz="3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423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Bez názvu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32939"/>
            <a:ext cx="10080624" cy="326736"/>
          </a:xfrm>
          <a:prstGeom prst="rect">
            <a:avLst/>
          </a:prstGeom>
        </p:spPr>
      </p:pic>
      <p:sp>
        <p:nvSpPr>
          <p:cNvPr id="13" name="Kosoúhelník 12"/>
          <p:cNvSpPr/>
          <p:nvPr/>
        </p:nvSpPr>
        <p:spPr>
          <a:xfrm>
            <a:off x="0" y="1187549"/>
            <a:ext cx="3672160" cy="5235165"/>
          </a:xfrm>
          <a:prstGeom prst="parallelogram">
            <a:avLst/>
          </a:prstGeom>
          <a:solidFill>
            <a:srgbClr val="FDD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1"/>
          <p:cNvSpPr/>
          <p:nvPr/>
        </p:nvSpPr>
        <p:spPr bwMode="auto">
          <a:xfrm>
            <a:off x="0" y="0"/>
            <a:ext cx="3744168" cy="7236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1405337"/>
            <a:ext cx="3749257" cy="463408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156136" y="1405337"/>
            <a:ext cx="55446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Je </a:t>
            </a:r>
            <a:r>
              <a:rPr lang="cs-CZ" sz="3000" dirty="0"/>
              <a:t>vydáván zdarma v českém a cizím jazyce (angličtině, němčině, francouzštině</a:t>
            </a:r>
            <a:r>
              <a:rPr lang="cs-CZ" sz="3000" dirty="0" smtClean="0"/>
              <a:t>).</a:t>
            </a:r>
          </a:p>
          <a:p>
            <a:endParaRPr lang="cs-CZ" sz="3000" dirty="0"/>
          </a:p>
          <a:p>
            <a:r>
              <a:rPr lang="cs-CZ" sz="3000" dirty="0"/>
              <a:t>Databáze </a:t>
            </a:r>
            <a:r>
              <a:rPr lang="cs-CZ" sz="3000" dirty="0" err="1"/>
              <a:t>Europass</a:t>
            </a:r>
            <a:r>
              <a:rPr lang="cs-CZ" sz="3000" dirty="0"/>
              <a:t> – dodatků k osvědčení </a:t>
            </a:r>
            <a:r>
              <a:rPr lang="cs-CZ" sz="3000" u="sng" dirty="0">
                <a:hlinkClick r:id="rId4" action="ppaction://hlinkfile"/>
              </a:rPr>
              <a:t>edo.europass.cz</a:t>
            </a:r>
            <a:r>
              <a:rPr lang="cs-CZ" sz="3000" dirty="0"/>
              <a:t> umožňuje středním školám vydávat dodatky svým absolventům.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11576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3"/>
          <p:cNvSpPr txBox="1">
            <a:spLocks/>
          </p:cNvSpPr>
          <p:nvPr/>
        </p:nvSpPr>
        <p:spPr>
          <a:xfrm>
            <a:off x="3960192" y="1722139"/>
            <a:ext cx="3889375" cy="6175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Raleway Light" charset="0"/>
                <a:cs typeface="Arial" pitchFamily="34" charset="0"/>
              </a:rPr>
              <a:t>Obsah prezentace</a:t>
            </a:r>
            <a:endPara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Raleway Light" charset="0"/>
              <a:cs typeface="Arial" pitchFamily="34" charset="0"/>
            </a:endParaRPr>
          </a:p>
        </p:txBody>
      </p:sp>
      <p:pic>
        <p:nvPicPr>
          <p:cNvPr id="6" name="Picture Placeholder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58" b="14258"/>
          <a:stretch>
            <a:fillRect/>
          </a:stretch>
        </p:blipFill>
        <p:spPr>
          <a:xfrm>
            <a:off x="0" y="-1"/>
            <a:ext cx="10080626" cy="7236221"/>
          </a:xfrm>
          <a:prstGeom prst="rect">
            <a:avLst/>
          </a:prstGeom>
        </p:spPr>
      </p:pic>
      <p:sp>
        <p:nvSpPr>
          <p:cNvPr id="7" name="Rectangle 54"/>
          <p:cNvSpPr/>
          <p:nvPr/>
        </p:nvSpPr>
        <p:spPr bwMode="auto">
          <a:xfrm flipH="1">
            <a:off x="0" y="-1"/>
            <a:ext cx="10080625" cy="72362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5" name="Obrázek 34" descr="Bez názvu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232939"/>
            <a:ext cx="10080624" cy="326736"/>
          </a:xfrm>
          <a:prstGeom prst="rect">
            <a:avLst/>
          </a:prstGeom>
        </p:spPr>
      </p:pic>
      <p:sp>
        <p:nvSpPr>
          <p:cNvPr id="48" name="Text Placeholder 20"/>
          <p:cNvSpPr txBox="1">
            <a:spLocks/>
          </p:cNvSpPr>
          <p:nvPr/>
        </p:nvSpPr>
        <p:spPr>
          <a:xfrm>
            <a:off x="4608959" y="1043533"/>
            <a:ext cx="2955925" cy="303213"/>
          </a:xfrm>
          <a:prstGeom prst="rect">
            <a:avLst/>
          </a:prstGeom>
          <a:noFill/>
        </p:spPr>
        <p:txBody>
          <a:bodyPr lIns="0" tIns="72000" rIns="0" bIns="72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3000" dirty="0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Jak na to?</a:t>
            </a:r>
            <a:endParaRPr lang="en-US" sz="3000" dirty="0">
              <a:solidFill>
                <a:srgbClr val="286D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Placeholder 20"/>
          <p:cNvSpPr txBox="1">
            <a:spLocks/>
          </p:cNvSpPr>
          <p:nvPr/>
        </p:nvSpPr>
        <p:spPr>
          <a:xfrm>
            <a:off x="4608959" y="2171689"/>
            <a:ext cx="4247777" cy="303213"/>
          </a:xfrm>
          <a:prstGeom prst="rect">
            <a:avLst/>
          </a:prstGeom>
          <a:solidFill>
            <a:schemeClr val="bg1"/>
          </a:solidFill>
        </p:spPr>
        <p:txBody>
          <a:bodyPr lIns="0" tIns="72000" rIns="0" bIns="72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3000" dirty="0">
                <a:solidFill>
                  <a:srgbClr val="79A4E3"/>
                </a:solidFill>
                <a:latin typeface="Arial" pitchFamily="34" charset="0"/>
                <a:cs typeface="Arial" pitchFamily="34" charset="0"/>
              </a:rPr>
              <a:t>Registrace školy</a:t>
            </a:r>
            <a:endParaRPr lang="en-US" sz="3000" dirty="0">
              <a:solidFill>
                <a:srgbClr val="79A4E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ángulo redondeado 7"/>
          <p:cNvSpPr/>
          <p:nvPr/>
        </p:nvSpPr>
        <p:spPr>
          <a:xfrm>
            <a:off x="4248224" y="2217727"/>
            <a:ext cx="135757" cy="792088"/>
          </a:xfrm>
          <a:prstGeom prst="roundRect">
            <a:avLst>
              <a:gd name="adj" fmla="val 50000"/>
            </a:avLst>
          </a:prstGeom>
          <a:solidFill>
            <a:srgbClr val="79A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cs-CZ" dirty="0">
              <a:solidFill>
                <a:srgbClr val="79A4E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536256" y="2577767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u="sng" dirty="0">
                <a:hlinkClick r:id="rId6"/>
              </a:rPr>
              <a:t>edo.europass.cz</a:t>
            </a:r>
            <a:endParaRPr lang="cs-CZ" sz="3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20"/>
          <p:cNvSpPr txBox="1">
            <a:spLocks/>
          </p:cNvSpPr>
          <p:nvPr/>
        </p:nvSpPr>
        <p:spPr>
          <a:xfrm>
            <a:off x="4608959" y="3323817"/>
            <a:ext cx="5111873" cy="759313"/>
          </a:xfrm>
          <a:prstGeom prst="rect">
            <a:avLst/>
          </a:prstGeom>
          <a:noFill/>
        </p:spPr>
        <p:txBody>
          <a:bodyPr lIns="0" tIns="72000" rIns="0" bIns="72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3000" dirty="0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Online </a:t>
            </a:r>
            <a:r>
              <a:rPr lang="cs-CZ" sz="3000" dirty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formulář </a:t>
            </a:r>
            <a:endParaRPr lang="cs-CZ" sz="3000" dirty="0" smtClean="0">
              <a:solidFill>
                <a:srgbClr val="286DA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000" dirty="0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3000" dirty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uživatelské jméno </a:t>
            </a:r>
            <a:endParaRPr lang="cs-CZ" sz="3000" dirty="0" smtClean="0">
              <a:solidFill>
                <a:srgbClr val="286DA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3000" dirty="0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3000" dirty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IČO školy).</a:t>
            </a:r>
            <a:endParaRPr lang="en-US" sz="3000" dirty="0">
              <a:solidFill>
                <a:srgbClr val="286D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ángulo redondeado 7"/>
          <p:cNvSpPr/>
          <p:nvPr/>
        </p:nvSpPr>
        <p:spPr>
          <a:xfrm>
            <a:off x="4248224" y="3369855"/>
            <a:ext cx="135757" cy="792088"/>
          </a:xfrm>
          <a:prstGeom prst="roundRect">
            <a:avLst>
              <a:gd name="adj" fmla="val 50000"/>
            </a:avLst>
          </a:prstGeom>
          <a:solidFill>
            <a:srgbClr val="286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cs-CZ" dirty="0">
              <a:solidFill>
                <a:srgbClr val="79A4E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Placeholder 20"/>
          <p:cNvSpPr txBox="1">
            <a:spLocks/>
          </p:cNvSpPr>
          <p:nvPr/>
        </p:nvSpPr>
        <p:spPr>
          <a:xfrm>
            <a:off x="4608959" y="5075981"/>
            <a:ext cx="4823841" cy="325981"/>
          </a:xfrm>
          <a:prstGeom prst="rect">
            <a:avLst/>
          </a:prstGeom>
          <a:noFill/>
        </p:spPr>
        <p:txBody>
          <a:bodyPr lIns="0" tIns="72000" rIns="0" bIns="72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3000" dirty="0" smtClean="0">
                <a:solidFill>
                  <a:srgbClr val="79A4E3"/>
                </a:solidFill>
                <a:latin typeface="Arial" pitchFamily="34" charset="0"/>
                <a:cs typeface="Arial" pitchFamily="34" charset="0"/>
              </a:rPr>
              <a:t>Stažení </a:t>
            </a:r>
            <a:r>
              <a:rPr lang="cs-CZ" sz="3000" dirty="0">
                <a:solidFill>
                  <a:srgbClr val="79A4E3"/>
                </a:solidFill>
                <a:latin typeface="Arial" pitchFamily="34" charset="0"/>
                <a:cs typeface="Arial" pitchFamily="34" charset="0"/>
              </a:rPr>
              <a:t>dodatků</a:t>
            </a:r>
            <a:endParaRPr lang="en-US" sz="3000" dirty="0">
              <a:solidFill>
                <a:srgbClr val="79A4E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ángulo redondeado 7"/>
          <p:cNvSpPr/>
          <p:nvPr/>
        </p:nvSpPr>
        <p:spPr>
          <a:xfrm>
            <a:off x="4248224" y="5122019"/>
            <a:ext cx="135757" cy="792088"/>
          </a:xfrm>
          <a:prstGeom prst="roundRect">
            <a:avLst>
              <a:gd name="adj" fmla="val 50000"/>
            </a:avLst>
          </a:prstGeom>
          <a:solidFill>
            <a:srgbClr val="79A4E3"/>
          </a:solidFill>
          <a:ln>
            <a:solidFill>
              <a:srgbClr val="79A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cs-CZ" dirty="0">
              <a:solidFill>
                <a:srgbClr val="79A4E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4536256" y="5482059"/>
            <a:ext cx="5400600" cy="553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Publikování na webu školy</a:t>
            </a:r>
            <a:endParaRPr lang="cs-CZ" sz="3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5214" cy="72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25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3"/>
          <p:cNvSpPr txBox="1">
            <a:spLocks/>
          </p:cNvSpPr>
          <p:nvPr/>
        </p:nvSpPr>
        <p:spPr>
          <a:xfrm>
            <a:off x="3960192" y="1722139"/>
            <a:ext cx="3889375" cy="61753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Raleway Light" charset="0"/>
                <a:cs typeface="Arial" pitchFamily="34" charset="0"/>
              </a:rPr>
              <a:t>Obsah prezentace</a:t>
            </a:r>
            <a:endPara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Raleway Light" charset="0"/>
              <a:cs typeface="Arial" pitchFamily="34" charset="0"/>
            </a:endParaRPr>
          </a:p>
        </p:txBody>
      </p:sp>
      <p:pic>
        <p:nvPicPr>
          <p:cNvPr id="6" name="Picture Placeholder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58" b="14258"/>
          <a:stretch>
            <a:fillRect/>
          </a:stretch>
        </p:blipFill>
        <p:spPr>
          <a:xfrm>
            <a:off x="0" y="-1"/>
            <a:ext cx="10080626" cy="7236221"/>
          </a:xfrm>
          <a:prstGeom prst="rect">
            <a:avLst/>
          </a:prstGeom>
        </p:spPr>
      </p:pic>
      <p:sp>
        <p:nvSpPr>
          <p:cNvPr id="7" name="Rectangle 54"/>
          <p:cNvSpPr/>
          <p:nvPr/>
        </p:nvSpPr>
        <p:spPr bwMode="auto">
          <a:xfrm flipH="1">
            <a:off x="0" y="-1"/>
            <a:ext cx="10080625" cy="72362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5" name="Obrázek 34" descr="Bez názvu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232939"/>
            <a:ext cx="10080624" cy="326736"/>
          </a:xfrm>
          <a:prstGeom prst="rect">
            <a:avLst/>
          </a:prstGeom>
        </p:spPr>
      </p:pic>
      <p:sp>
        <p:nvSpPr>
          <p:cNvPr id="48" name="Text Placeholder 20"/>
          <p:cNvSpPr txBox="1">
            <a:spLocks/>
          </p:cNvSpPr>
          <p:nvPr/>
        </p:nvSpPr>
        <p:spPr>
          <a:xfrm>
            <a:off x="4104209" y="1043533"/>
            <a:ext cx="5688632" cy="406078"/>
          </a:xfrm>
          <a:prstGeom prst="rect">
            <a:avLst/>
          </a:prstGeom>
          <a:noFill/>
        </p:spPr>
        <p:txBody>
          <a:bodyPr lIns="0" tIns="72000" rIns="0" bIns="72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3600" dirty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Příklady ze školních webů</a:t>
            </a:r>
            <a:endParaRPr lang="en-US" sz="3600" dirty="0">
              <a:solidFill>
                <a:srgbClr val="286D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Placeholder 20"/>
          <p:cNvSpPr txBox="1">
            <a:spLocks/>
          </p:cNvSpPr>
          <p:nvPr/>
        </p:nvSpPr>
        <p:spPr>
          <a:xfrm>
            <a:off x="4104210" y="1763613"/>
            <a:ext cx="5544616" cy="270853"/>
          </a:xfrm>
          <a:prstGeom prst="rect">
            <a:avLst/>
          </a:prstGeom>
          <a:solidFill>
            <a:schemeClr val="bg1"/>
          </a:solidFill>
        </p:spPr>
        <p:txBody>
          <a:bodyPr lIns="0" tIns="72000" rIns="0" bIns="72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3000" dirty="0">
                <a:solidFill>
                  <a:srgbClr val="79A4E3"/>
                </a:solidFill>
                <a:latin typeface="Arial" pitchFamily="34" charset="0"/>
                <a:cs typeface="Arial" pitchFamily="34" charset="0"/>
              </a:rPr>
              <a:t>Gymnázium Brno, Křenová </a:t>
            </a:r>
            <a:endParaRPr lang="en-US" sz="3000" dirty="0">
              <a:solidFill>
                <a:srgbClr val="79A4E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104209" y="2169691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u="sng" dirty="0">
                <a:hlinkClick r:id="rId5"/>
              </a:rPr>
              <a:t>https://www.gymkren.cz/dokumenty/europass/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20"/>
          <p:cNvSpPr txBox="1">
            <a:spLocks/>
          </p:cNvSpPr>
          <p:nvPr/>
        </p:nvSpPr>
        <p:spPr>
          <a:xfrm>
            <a:off x="4104209" y="3059757"/>
            <a:ext cx="5328592" cy="452738"/>
          </a:xfrm>
          <a:prstGeom prst="rect">
            <a:avLst/>
          </a:prstGeom>
          <a:noFill/>
        </p:spPr>
        <p:txBody>
          <a:bodyPr lIns="0" tIns="72000" rIns="0" bIns="72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3000" dirty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Gymnázium a </a:t>
            </a:r>
            <a:r>
              <a:rPr lang="cs-CZ" sz="3000" dirty="0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OA Pelhřimov </a:t>
            </a:r>
            <a:endParaRPr lang="en-US" sz="3000" dirty="0">
              <a:solidFill>
                <a:srgbClr val="286D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4104209" y="3465835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u="sng" dirty="0">
                <a:hlinkClick r:id="rId6"/>
              </a:rPr>
              <a:t>https://www.gyoa.cz/europass/europass-dodatek-k-osvedceni/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Placeholder 20"/>
          <p:cNvSpPr txBox="1">
            <a:spLocks/>
          </p:cNvSpPr>
          <p:nvPr/>
        </p:nvSpPr>
        <p:spPr>
          <a:xfrm>
            <a:off x="4104208" y="4427909"/>
            <a:ext cx="5544617" cy="406078"/>
          </a:xfrm>
          <a:prstGeom prst="rect">
            <a:avLst/>
          </a:prstGeom>
          <a:noFill/>
        </p:spPr>
        <p:txBody>
          <a:bodyPr lIns="0" tIns="72000" rIns="0" bIns="72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3000" dirty="0" smtClean="0">
                <a:solidFill>
                  <a:srgbClr val="79A4E3"/>
                </a:solidFill>
                <a:latin typeface="Arial" pitchFamily="34" charset="0"/>
                <a:cs typeface="Arial" pitchFamily="34" charset="0"/>
              </a:rPr>
              <a:t>SOŠ </a:t>
            </a:r>
            <a:r>
              <a:rPr lang="cs-CZ" sz="3000" dirty="0">
                <a:solidFill>
                  <a:srgbClr val="79A4E3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sz="3000" dirty="0" smtClean="0">
                <a:solidFill>
                  <a:srgbClr val="79A4E3"/>
                </a:solidFill>
                <a:latin typeface="Arial" pitchFamily="34" charset="0"/>
                <a:cs typeface="Arial" pitchFamily="34" charset="0"/>
              </a:rPr>
              <a:t>SOU </a:t>
            </a:r>
            <a:r>
              <a:rPr lang="cs-CZ" sz="3000" dirty="0">
                <a:solidFill>
                  <a:srgbClr val="79A4E3"/>
                </a:solidFill>
                <a:latin typeface="Arial" pitchFamily="34" charset="0"/>
                <a:cs typeface="Arial" pitchFamily="34" charset="0"/>
              </a:rPr>
              <a:t>obchodu a služeb, Chrudim </a:t>
            </a:r>
            <a:endParaRPr lang="en-US" sz="3000" dirty="0">
              <a:solidFill>
                <a:srgbClr val="79A4E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4104209" y="5220418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u="sng" dirty="0">
                <a:hlinkClick r:id="rId7"/>
              </a:rPr>
              <a:t>https://sos-sou.chrudim.cz/europass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Placeholder 20"/>
          <p:cNvSpPr txBox="1">
            <a:spLocks/>
          </p:cNvSpPr>
          <p:nvPr/>
        </p:nvSpPr>
        <p:spPr>
          <a:xfrm>
            <a:off x="4104209" y="5916105"/>
            <a:ext cx="5832400" cy="345103"/>
          </a:xfrm>
          <a:prstGeom prst="rect">
            <a:avLst/>
          </a:prstGeom>
          <a:noFill/>
        </p:spPr>
        <p:txBody>
          <a:bodyPr lIns="0" tIns="72000" rIns="0" bIns="7200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3000" dirty="0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SZŠ </a:t>
            </a:r>
            <a:r>
              <a:rPr lang="cs-CZ" sz="3000" dirty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sz="3000" dirty="0" smtClean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VOŠ </a:t>
            </a:r>
            <a:r>
              <a:rPr lang="cs-CZ" sz="3000" dirty="0">
                <a:solidFill>
                  <a:srgbClr val="286DAB"/>
                </a:solidFill>
                <a:latin typeface="Arial" pitchFamily="34" charset="0"/>
                <a:cs typeface="Arial" pitchFamily="34" charset="0"/>
              </a:rPr>
              <a:t>zdravotnická, Plzeň </a:t>
            </a:r>
            <a:endParaRPr lang="en-US" sz="3000" dirty="0">
              <a:solidFill>
                <a:srgbClr val="286D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4104209" y="6322183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- </a:t>
            </a:r>
            <a:r>
              <a:rPr lang="cs-CZ" sz="2400" u="sng" dirty="0">
                <a:hlinkClick r:id="rId8"/>
              </a:rPr>
              <a:t>https://www.zdravka-plzen.cz/?q=europass-dodatek-k-osvedceni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0"/>
            <a:ext cx="3735214" cy="7232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94" y="-8168"/>
            <a:ext cx="3732530" cy="7241108"/>
          </a:xfrm>
          <a:prstGeom prst="rect">
            <a:avLst/>
          </a:prstGeom>
        </p:spPr>
      </p:pic>
      <p:sp>
        <p:nvSpPr>
          <p:cNvPr id="20" name="Kosoúhelník 19"/>
          <p:cNvSpPr/>
          <p:nvPr/>
        </p:nvSpPr>
        <p:spPr>
          <a:xfrm>
            <a:off x="359792" y="5954607"/>
            <a:ext cx="6336704" cy="504056"/>
          </a:xfrm>
          <a:prstGeom prst="parallelogram">
            <a:avLst/>
          </a:prstGeom>
          <a:solidFill>
            <a:srgbClr val="286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7" name="Marcador de texto 13"/>
          <p:cNvSpPr txBox="1">
            <a:spLocks/>
          </p:cNvSpPr>
          <p:nvPr/>
        </p:nvSpPr>
        <p:spPr>
          <a:xfrm>
            <a:off x="359792" y="1043533"/>
            <a:ext cx="3384375" cy="115212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cs-CZ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aleway Light" charset="0"/>
                <a:cs typeface="Arial" pitchFamily="34" charset="0"/>
              </a:rPr>
              <a:t>Národní</a:t>
            </a: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cs-CZ" sz="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aleway Light" charset="0"/>
                <a:cs typeface="Arial" pitchFamily="34" charset="0"/>
              </a:rPr>
              <a:t>centrum </a:t>
            </a: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cs-CZ" sz="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aleway Light" charset="0"/>
                <a:cs typeface="Arial" pitchFamily="34" charset="0"/>
              </a:rPr>
              <a:t>Europass</a:t>
            </a:r>
            <a:endParaRPr lang="es-ES_tradnl" sz="5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aleway Light" charset="0"/>
              <a:cs typeface="Arial" pitchFamily="34" charset="0"/>
            </a:endParaRPr>
          </a:p>
        </p:txBody>
      </p:sp>
      <p:pic>
        <p:nvPicPr>
          <p:cNvPr id="9" name="Obrázek 8" descr="Bez názvu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232939"/>
            <a:ext cx="10080624" cy="326736"/>
          </a:xfrm>
          <a:prstGeom prst="rect">
            <a:avLst/>
          </a:prstGeom>
        </p:spPr>
      </p:pic>
      <p:sp>
        <p:nvSpPr>
          <p:cNvPr id="16" name="Kosoúhelník 15"/>
          <p:cNvSpPr/>
          <p:nvPr/>
        </p:nvSpPr>
        <p:spPr>
          <a:xfrm>
            <a:off x="2808064" y="5219997"/>
            <a:ext cx="4032448" cy="504056"/>
          </a:xfrm>
          <a:prstGeom prst="parallelogram">
            <a:avLst/>
          </a:prstGeom>
          <a:solidFill>
            <a:srgbClr val="FDD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168104" y="5003973"/>
            <a:ext cx="3237105" cy="699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000" dirty="0" err="1" smtClean="0">
                <a:latin typeface="Arial" pitchFamily="34" charset="0"/>
                <a:ea typeface="Lato" charset="0"/>
                <a:cs typeface="Arial" pitchFamily="34" charset="0"/>
                <a:hlinkClick r:id="rId4"/>
              </a:rPr>
              <a:t>europass</a:t>
            </a:r>
            <a:r>
              <a:rPr lang="cs-CZ" sz="3000" dirty="0" smtClean="0">
                <a:latin typeface="Arial" pitchFamily="34" charset="0"/>
                <a:ea typeface="Lato" charset="0"/>
                <a:cs typeface="Arial" pitchFamily="34" charset="0"/>
                <a:hlinkClick r:id="rId4"/>
              </a:rPr>
              <a:t>@</a:t>
            </a:r>
            <a:r>
              <a:rPr lang="cs-CZ" sz="3000" dirty="0" err="1" smtClean="0">
                <a:latin typeface="Arial" pitchFamily="34" charset="0"/>
                <a:ea typeface="Lato" charset="0"/>
                <a:cs typeface="Arial" pitchFamily="34" charset="0"/>
                <a:hlinkClick r:id="rId4"/>
              </a:rPr>
              <a:t>nuv.cz</a:t>
            </a:r>
            <a:endParaRPr lang="cs-CZ" sz="3000" dirty="0" smtClean="0">
              <a:latin typeface="Arial" pitchFamily="34" charset="0"/>
              <a:ea typeface="Lato" charset="0"/>
              <a:cs typeface="Arial" pitchFamily="34" charset="0"/>
            </a:endParaRPr>
          </a:p>
        </p:txBody>
      </p:sp>
      <p:sp>
        <p:nvSpPr>
          <p:cNvPr id="18" name="Kosoúhelník 17"/>
          <p:cNvSpPr/>
          <p:nvPr/>
        </p:nvSpPr>
        <p:spPr>
          <a:xfrm>
            <a:off x="3168104" y="4427909"/>
            <a:ext cx="3816424" cy="504056"/>
          </a:xfrm>
          <a:prstGeom prst="parallelogram">
            <a:avLst/>
          </a:prstGeom>
          <a:solidFill>
            <a:srgbClr val="79A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492266" y="4211885"/>
            <a:ext cx="3173882" cy="699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000" dirty="0" smtClean="0">
                <a:latin typeface="Arial" pitchFamily="34" charset="0"/>
                <a:cs typeface="Arial" pitchFamily="34" charset="0"/>
                <a:hlinkClick r:id="rId5"/>
              </a:rPr>
              <a:t>www.</a:t>
            </a:r>
            <a:r>
              <a:rPr lang="cs-CZ" sz="3000" dirty="0" err="1" smtClean="0">
                <a:latin typeface="Arial" pitchFamily="34" charset="0"/>
                <a:cs typeface="Arial" pitchFamily="34" charset="0"/>
                <a:hlinkClick r:id="rId5"/>
              </a:rPr>
              <a:t>europass.cz</a:t>
            </a:r>
            <a:endParaRPr lang="cs-CZ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719832" y="5866444"/>
            <a:ext cx="5976664" cy="6068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3000" dirty="0" smtClean="0">
                <a:latin typeface="Arial" pitchFamily="34" charset="0"/>
                <a:cs typeface="Arial" pitchFamily="34" charset="0"/>
              </a:rPr>
              <a:t>www.facebook.com/europass.cr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Kosoúhelník 10"/>
          <p:cNvSpPr/>
          <p:nvPr/>
        </p:nvSpPr>
        <p:spPr>
          <a:xfrm>
            <a:off x="3024088" y="3606887"/>
            <a:ext cx="4032448" cy="504056"/>
          </a:xfrm>
          <a:prstGeom prst="parallelogram">
            <a:avLst/>
          </a:prstGeom>
          <a:solidFill>
            <a:srgbClr val="FDD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384128" y="3390863"/>
            <a:ext cx="3002745" cy="699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000" dirty="0" smtClean="0">
                <a:latin typeface="Arial" pitchFamily="34" charset="0"/>
                <a:cs typeface="Arial" pitchFamily="34" charset="0"/>
                <a:hlinkClick r:id="rId6" action="ppaction://hlinkfile"/>
              </a:rPr>
              <a:t>edo.europass.cz</a:t>
            </a:r>
            <a:endParaRPr lang="cs-CZ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" y="0"/>
            <a:ext cx="10082617" cy="7259484"/>
          </a:xfrm>
          <a:prstGeom prst="rect">
            <a:avLst/>
          </a:prstGeom>
        </p:spPr>
      </p:pic>
      <p:pic>
        <p:nvPicPr>
          <p:cNvPr id="7" name="Obrázek 6" descr="Bez názvu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232939"/>
            <a:ext cx="10080624" cy="326736"/>
          </a:xfrm>
          <a:prstGeom prst="rect">
            <a:avLst/>
          </a:prstGeom>
        </p:spPr>
      </p:pic>
      <p:sp>
        <p:nvSpPr>
          <p:cNvPr id="11" name="Kosoúhelník 10"/>
          <p:cNvSpPr/>
          <p:nvPr/>
        </p:nvSpPr>
        <p:spPr>
          <a:xfrm>
            <a:off x="2736056" y="1906244"/>
            <a:ext cx="5038077" cy="2809697"/>
          </a:xfrm>
          <a:prstGeom prst="parallelogram">
            <a:avLst/>
          </a:prstGeom>
          <a:solidFill>
            <a:srgbClr val="FDD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Kosoúhelník 3"/>
          <p:cNvSpPr/>
          <p:nvPr/>
        </p:nvSpPr>
        <p:spPr>
          <a:xfrm>
            <a:off x="2592040" y="1762228"/>
            <a:ext cx="5038077" cy="2809697"/>
          </a:xfrm>
          <a:prstGeom prst="parallelogram">
            <a:avLst/>
          </a:prstGeom>
          <a:solidFill>
            <a:srgbClr val="286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5" name="Inhaltsplatzhalter 4"/>
          <p:cNvSpPr txBox="1">
            <a:spLocks/>
          </p:cNvSpPr>
          <p:nvPr/>
        </p:nvSpPr>
        <p:spPr>
          <a:xfrm>
            <a:off x="3384128" y="2193338"/>
            <a:ext cx="3528392" cy="19749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Děkujeme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za pozornost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8969</TotalTime>
  <Words>156</Words>
  <Application>Microsoft Office PowerPoint</Application>
  <PresentationFormat>Vlastní</PresentationFormat>
  <Paragraphs>40</Paragraphs>
  <Slides>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21" baseType="lpstr">
      <vt:lpstr>Microsoft YaHei</vt:lpstr>
      <vt:lpstr>Arial</vt:lpstr>
      <vt:lpstr>Arial Black</vt:lpstr>
      <vt:lpstr>Calibri</vt:lpstr>
      <vt:lpstr>Lato</vt:lpstr>
      <vt:lpstr>Liberation Sans</vt:lpstr>
      <vt:lpstr>Liberation Serif</vt:lpstr>
      <vt:lpstr>Raleway Black</vt:lpstr>
      <vt:lpstr>Raleway Light</vt:lpstr>
      <vt:lpstr>Segoe UI</vt:lpstr>
      <vt:lpstr>StarSymbol</vt:lpstr>
      <vt:lpstr>Tahoma</vt:lpstr>
      <vt:lpstr>Wingdings</vt:lpstr>
      <vt:lpstr>Výchozí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Myshonaut</dc:creator>
  <cp:lastModifiedBy>Jiří Biskup</cp:lastModifiedBy>
  <cp:revision>210</cp:revision>
  <dcterms:created xsi:type="dcterms:W3CDTF">2018-04-23T11:27:13Z</dcterms:created>
  <dcterms:modified xsi:type="dcterms:W3CDTF">2019-04-15T12:31:17Z</dcterms:modified>
</cp:coreProperties>
</file>