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328" r:id="rId4"/>
    <p:sldId id="302" r:id="rId5"/>
    <p:sldId id="325" r:id="rId6"/>
    <p:sldId id="326" r:id="rId7"/>
    <p:sldId id="323" r:id="rId8"/>
    <p:sldId id="329" r:id="rId9"/>
    <p:sldId id="333" r:id="rId10"/>
    <p:sldId id="332" r:id="rId11"/>
    <p:sldId id="331" r:id="rId12"/>
    <p:sldId id="327" r:id="rId13"/>
    <p:sldId id="324" r:id="rId14"/>
    <p:sldId id="330" r:id="rId1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A78"/>
    <a:srgbClr val="F58F7B"/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>
      <p:cViewPr>
        <p:scale>
          <a:sx n="90" d="100"/>
          <a:sy n="90" d="100"/>
        </p:scale>
        <p:origin x="104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35A5-0842-4685-BA58-471FB9CB41EE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42AC4-78B7-4DFC-B2AE-D7891051C7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0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Státní podpora sportu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 smtClean="0"/>
              <a:t>Ministerstvo školství, mládeže a tělovýchovy</a:t>
            </a:r>
          </a:p>
          <a:p>
            <a:pPr algn="l"/>
            <a:r>
              <a:rPr lang="cs-CZ" sz="900" dirty="0" smtClean="0"/>
              <a:t>Karmelitská 7, 118 12 Praha 1 • tel.:: +420 234 811 111</a:t>
            </a:r>
          </a:p>
          <a:p>
            <a:pPr algn="l"/>
            <a:r>
              <a:rPr lang="cs-CZ" sz="900" dirty="0" smtClean="0"/>
              <a:t>msmt@msmt.cz • www.msmt.cz</a:t>
            </a:r>
            <a:endParaRPr lang="cs-CZ" sz="90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15.04.2019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15.04.2019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ysleni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ges.pedf.cuni.cz/digitalni-gramotnos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6048672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Počítač ve škole a MŠMT</a:t>
            </a: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		   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Mgr. Jaroslav Faltýn</a:t>
            </a:r>
            <a:endParaRPr lang="cs-CZ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949280"/>
            <a:ext cx="4784576" cy="4320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700" dirty="0" smtClean="0"/>
              <a:t>Ministerstvo školství, mládeže a tělovýchovy</a:t>
            </a:r>
          </a:p>
          <a:p>
            <a:pPr marL="0" indent="0">
              <a:buNone/>
            </a:pPr>
            <a:r>
              <a:rPr lang="cs-CZ" sz="700" dirty="0" smtClean="0"/>
              <a:t>Karmelitská 529/5, 118 12 Praha 1 • tel.: +420 234 811 111</a:t>
            </a:r>
          </a:p>
          <a:p>
            <a:pPr marL="0" indent="0" algn="l">
              <a:buNone/>
            </a:pPr>
            <a:r>
              <a:rPr lang="cs-CZ" sz="700" dirty="0" smtClean="0"/>
              <a:t>posta@msmt.cz • www.msmt.cz</a:t>
            </a:r>
            <a:endParaRPr lang="cs-CZ" sz="7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26058" t="12463" r="27513" b="15344"/>
          <a:stretch/>
        </p:blipFill>
        <p:spPr bwMode="auto">
          <a:xfrm>
            <a:off x="8748464" y="5445224"/>
            <a:ext cx="429824" cy="1412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26058" t="12463" r="27513" b="15344"/>
          <a:stretch/>
        </p:blipFill>
        <p:spPr bwMode="auto">
          <a:xfrm>
            <a:off x="6156176" y="6116938"/>
            <a:ext cx="2674620" cy="737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404664"/>
            <a:ext cx="7632848" cy="62646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Revize RVP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800" b="1" dirty="0" smtClean="0"/>
              <a:t>Zcela nové kurikulum  2023</a:t>
            </a:r>
            <a:endParaRPr lang="cs-CZ" sz="1800" b="1" strike="sngStrike" dirty="0"/>
          </a:p>
          <a:p>
            <a:pPr marL="0" indent="0">
              <a:buNone/>
            </a:pPr>
            <a:endParaRPr lang="cs-CZ" sz="1800" b="1" strike="sngStrike" dirty="0" smtClean="0"/>
          </a:p>
          <a:p>
            <a:pPr marL="0" indent="0">
              <a:buNone/>
            </a:pPr>
            <a:r>
              <a:rPr lang="cs-CZ" sz="1800" b="1" dirty="0" smtClean="0"/>
              <a:t>Priority: informatické myšlení, digitální gramotnost  2021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Synchronní metodická podpora</a:t>
            </a:r>
            <a:endParaRPr lang="cs-CZ" sz="18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64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404664"/>
            <a:ext cx="7632848" cy="62646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Cíle </a:t>
            </a:r>
            <a:r>
              <a:rPr lang="cs-CZ" sz="3200" b="1" dirty="0">
                <a:solidFill>
                  <a:schemeClr val="bg1"/>
                </a:solidFill>
              </a:rPr>
              <a:t>reformy </a:t>
            </a:r>
            <a:r>
              <a:rPr lang="cs-CZ" sz="3200" b="1" dirty="0" smtClean="0">
                <a:solidFill>
                  <a:schemeClr val="bg1"/>
                </a:solidFill>
              </a:rPr>
              <a:t>kurikula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800" b="1" dirty="0" smtClean="0"/>
              <a:t>1. Zlepšit </a:t>
            </a:r>
            <a:r>
              <a:rPr lang="cs-CZ" sz="1800" b="1" dirty="0"/>
              <a:t>výsledky </a:t>
            </a:r>
            <a:r>
              <a:rPr lang="cs-CZ" sz="1800" b="1" dirty="0" smtClean="0"/>
              <a:t>vzdělávání.</a:t>
            </a:r>
          </a:p>
          <a:p>
            <a:pPr marL="0" lv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Zaměření na dítě a úspěch každého dítěte</a:t>
            </a:r>
          </a:p>
          <a:p>
            <a:pPr marL="0" indent="0">
              <a:buNone/>
            </a:pPr>
            <a:r>
              <a:rPr lang="cs-CZ" sz="1800" dirty="0"/>
              <a:t>		(Dobré kurikulum </a:t>
            </a:r>
            <a:r>
              <a:rPr lang="cs-CZ" sz="1800" dirty="0" smtClean="0"/>
              <a:t>říká, co má dítě umět.)</a:t>
            </a:r>
          </a:p>
          <a:p>
            <a:pPr marL="0" indent="0">
              <a:buNone/>
            </a:pPr>
            <a:endParaRPr lang="cs-CZ" sz="1800" dirty="0"/>
          </a:p>
          <a:p>
            <a:pPr marL="0" lvl="0" indent="0">
              <a:buNone/>
            </a:pPr>
            <a:r>
              <a:rPr lang="cs-CZ" sz="1800" b="1" dirty="0" smtClean="0"/>
              <a:t>2. Dosáhnout </a:t>
            </a:r>
            <a:r>
              <a:rPr lang="cs-CZ" sz="1800" b="1" dirty="0"/>
              <a:t>toho, že učitelé rozumějí tomu, co dělají</a:t>
            </a:r>
            <a:r>
              <a:rPr lang="cs-CZ" sz="1800" b="1" dirty="0" smtClean="0"/>
              <a:t>.</a:t>
            </a:r>
          </a:p>
          <a:p>
            <a:pPr marL="0" lvl="0" indent="0">
              <a:buNone/>
            </a:pPr>
            <a:r>
              <a:rPr lang="cs-CZ" sz="1800" dirty="0" smtClean="0"/>
              <a:t>		Zaměření </a:t>
            </a:r>
            <a:r>
              <a:rPr lang="cs-CZ" sz="1800" dirty="0"/>
              <a:t>na </a:t>
            </a:r>
            <a:r>
              <a:rPr lang="cs-CZ" sz="1800" dirty="0" smtClean="0"/>
              <a:t>učitele a profesionalitu učitelů</a:t>
            </a:r>
          </a:p>
          <a:p>
            <a:pPr marL="0" lv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(Dobré </a:t>
            </a:r>
            <a:r>
              <a:rPr lang="cs-CZ" sz="1800" dirty="0"/>
              <a:t>kurikulum pomůže průměrným </a:t>
            </a:r>
            <a:r>
              <a:rPr lang="cs-CZ" sz="1800" dirty="0" smtClean="0"/>
              <a:t>učitelům.)</a:t>
            </a:r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r>
              <a:rPr lang="cs-CZ" sz="1800" b="1" dirty="0" smtClean="0"/>
              <a:t>3. </a:t>
            </a:r>
            <a:r>
              <a:rPr lang="cs-CZ" sz="1800" b="1" dirty="0"/>
              <a:t>Dosáhnout toho, že </a:t>
            </a:r>
            <a:r>
              <a:rPr lang="cs-CZ" sz="1800" b="1" dirty="0" smtClean="0"/>
              <a:t>vedení </a:t>
            </a:r>
            <a:r>
              <a:rPr lang="cs-CZ" sz="1800" b="1" dirty="0"/>
              <a:t>školy rozumí tomu, jak podporovat svoje učitele, </a:t>
            </a:r>
            <a:r>
              <a:rPr lang="cs-CZ" sz="1800" b="1" dirty="0"/>
              <a:t> </a:t>
            </a:r>
            <a:r>
              <a:rPr lang="cs-CZ" sz="1800" b="1" dirty="0" smtClean="0"/>
              <a:t>   aby </a:t>
            </a:r>
            <a:r>
              <a:rPr lang="cs-CZ" sz="1800" b="1" dirty="0"/>
              <a:t>byli </a:t>
            </a:r>
            <a:r>
              <a:rPr lang="cs-CZ" sz="1800" b="1" dirty="0" smtClean="0"/>
              <a:t>ještě lepšími </a:t>
            </a:r>
            <a:r>
              <a:rPr lang="cs-CZ" sz="1800" b="1" dirty="0"/>
              <a:t>učiteli</a:t>
            </a:r>
            <a:r>
              <a:rPr lang="cs-CZ" sz="1800" b="1" dirty="0" smtClean="0"/>
              <a:t>.</a:t>
            </a:r>
          </a:p>
          <a:p>
            <a:pPr marL="0" lv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Zaměření na kulturu školy</a:t>
            </a:r>
            <a:r>
              <a:rPr lang="cs-CZ" sz="1800" dirty="0"/>
              <a:t>, vedení </a:t>
            </a:r>
            <a:r>
              <a:rPr lang="cs-CZ" sz="1800" dirty="0" smtClean="0"/>
              <a:t>školy.</a:t>
            </a:r>
            <a:endParaRPr lang="cs-CZ" sz="1800" dirty="0"/>
          </a:p>
          <a:p>
            <a:pPr marL="0" indent="0">
              <a:buNone/>
            </a:pPr>
            <a:r>
              <a:rPr lang="cs-CZ" sz="1600" dirty="0"/>
              <a:t>		</a:t>
            </a:r>
            <a:r>
              <a:rPr lang="cs-CZ" sz="1800" dirty="0"/>
              <a:t>(Dobré kurikulum </a:t>
            </a:r>
            <a:r>
              <a:rPr lang="cs-CZ" sz="1800" dirty="0" smtClean="0"/>
              <a:t>je pracovní pomůcka vedení školy.)</a:t>
            </a:r>
            <a:endParaRPr lang="cs-CZ" sz="1800" dirty="0"/>
          </a:p>
          <a:p>
            <a:pPr marL="0" indent="0">
              <a:buNone/>
            </a:pPr>
            <a:endParaRPr lang="cs-CZ" sz="1600" strike="sngStrike" dirty="0" smtClean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18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5527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       Dlouhodobý záměr rozvoje vzdělávání a vzdělávací soustavy 2019 - 2023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endParaRPr lang="cs-CZ" sz="1200" b="1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lvl="0" indent="0">
              <a:buNone/>
            </a:pPr>
            <a:r>
              <a:rPr lang="cs-CZ" sz="1600" dirty="0" smtClean="0"/>
              <a:t>	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/>
          <a:srcRect l="23920" t="17637" r="12037" b="12012"/>
          <a:stretch/>
        </p:blipFill>
        <p:spPr bwMode="auto">
          <a:xfrm>
            <a:off x="179512" y="1268760"/>
            <a:ext cx="907300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323528" y="2780928"/>
            <a:ext cx="201622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63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404664"/>
            <a:ext cx="7632848" cy="626469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Návaznost zde na konferenci</a:t>
            </a: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r>
              <a:rPr lang="cs-CZ" sz="1800" b="1" dirty="0" smtClean="0"/>
              <a:t>Projekt </a:t>
            </a:r>
            <a:r>
              <a:rPr lang="cs-CZ" sz="1800" b="1" dirty="0"/>
              <a:t>Systém podpory profesního rozvoje učitelů a ředitelů – </a:t>
            </a:r>
            <a:r>
              <a:rPr lang="cs-CZ" sz="1800" b="1" dirty="0" smtClean="0"/>
              <a:t>SYPO</a:t>
            </a:r>
            <a:r>
              <a:rPr lang="cs-CZ" sz="1800" dirty="0" smtClean="0"/>
              <a:t>	 	Mgr</a:t>
            </a:r>
            <a:r>
              <a:rPr lang="cs-CZ" sz="1800" dirty="0"/>
              <a:t>. Josef Slovák, Pavel </a:t>
            </a:r>
            <a:r>
              <a:rPr lang="cs-CZ" sz="1800" dirty="0" err="1"/>
              <a:t>Pecník</a:t>
            </a:r>
            <a:endParaRPr lang="cs-CZ" sz="1800" dirty="0"/>
          </a:p>
          <a:p>
            <a:endParaRPr lang="cs-CZ" sz="1800" dirty="0"/>
          </a:p>
          <a:p>
            <a:r>
              <a:rPr lang="cs-CZ" sz="1800" b="1" dirty="0">
                <a:solidFill>
                  <a:schemeClr val="accent1"/>
                </a:solidFill>
              </a:rPr>
              <a:t>Mezi portfoliem žáka i učitele v kampani Gramotnosti.pro život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	Mgr</a:t>
            </a:r>
            <a:r>
              <a:rPr lang="cs-CZ" sz="1800" dirty="0">
                <a:solidFill>
                  <a:schemeClr val="accent1"/>
                </a:solidFill>
              </a:rPr>
              <a:t>. Petr </a:t>
            </a:r>
            <a:r>
              <a:rPr lang="cs-CZ" sz="1800" dirty="0" smtClean="0">
                <a:solidFill>
                  <a:schemeClr val="accent1"/>
                </a:solidFill>
              </a:rPr>
              <a:t>Naske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 </a:t>
            </a:r>
            <a:r>
              <a:rPr lang="cs-CZ" sz="1800" b="1" dirty="0" smtClean="0"/>
              <a:t>Kritická </a:t>
            </a:r>
            <a:r>
              <a:rPr lang="cs-CZ" sz="1800" b="1" dirty="0"/>
              <a:t>místa rozvoje digitálních kompetencí žáků na ZŠ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 smtClean="0"/>
              <a:t>	Mgr</a:t>
            </a:r>
            <a:r>
              <a:rPr lang="cs-CZ" sz="1800" dirty="0"/>
              <a:t>. Daniela Růžičková, Ing. Eva </a:t>
            </a:r>
            <a:r>
              <a:rPr lang="cs-CZ" sz="1800" dirty="0" err="1" smtClean="0"/>
              <a:t>Fanfulová</a:t>
            </a:r>
            <a:endParaRPr lang="cs-CZ" sz="1800" dirty="0"/>
          </a:p>
          <a:p>
            <a:endParaRPr lang="cs-CZ" sz="1800" dirty="0"/>
          </a:p>
          <a:p>
            <a:r>
              <a:rPr lang="cs-CZ" sz="1800" b="1" dirty="0">
                <a:solidFill>
                  <a:schemeClr val="accent1"/>
                </a:solidFill>
              </a:rPr>
              <a:t>Revize ICT kurikula, rok </a:t>
            </a:r>
            <a:r>
              <a:rPr lang="cs-CZ" sz="1800" b="1" dirty="0" smtClean="0">
                <a:solidFill>
                  <a:schemeClr val="accent1"/>
                </a:solidFill>
              </a:rPr>
              <a:t>tři</a:t>
            </a:r>
            <a:endParaRPr lang="cs-CZ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	Mgr</a:t>
            </a:r>
            <a:r>
              <a:rPr lang="cs-CZ" sz="1800" dirty="0">
                <a:solidFill>
                  <a:schemeClr val="accent1"/>
                </a:solidFill>
              </a:rPr>
              <a:t>. Daniela Růžičková  </a:t>
            </a:r>
          </a:p>
          <a:p>
            <a:endParaRPr lang="cs-CZ" sz="1800" dirty="0"/>
          </a:p>
          <a:p>
            <a:r>
              <a:rPr lang="cs-CZ" sz="1800" b="1" dirty="0"/>
              <a:t>Návrh nového standardu studia ICT metodiků/koordinátorů</a:t>
            </a:r>
          </a:p>
          <a:p>
            <a:pPr marL="0" indent="0">
              <a:buNone/>
            </a:pPr>
            <a:r>
              <a:rPr lang="cs-CZ" sz="1800" dirty="0" smtClean="0"/>
              <a:t>	 </a:t>
            </a:r>
            <a:r>
              <a:rPr lang="cs-CZ" sz="1800" dirty="0"/>
              <a:t>PhDr. Ondřej Neumajer, Ph.D.  </a:t>
            </a:r>
          </a:p>
          <a:p>
            <a:endParaRPr lang="cs-CZ" sz="1800" dirty="0"/>
          </a:p>
          <a:p>
            <a:r>
              <a:rPr lang="cs-CZ" sz="1800" b="1" dirty="0">
                <a:solidFill>
                  <a:schemeClr val="accent1"/>
                </a:solidFill>
              </a:rPr>
              <a:t>Digitální kompetence učitele dle </a:t>
            </a:r>
            <a:r>
              <a:rPr lang="cs-CZ" sz="1800" b="1" dirty="0" err="1">
                <a:solidFill>
                  <a:schemeClr val="accent1"/>
                </a:solidFill>
              </a:rPr>
              <a:t>DigCompEdu</a:t>
            </a:r>
            <a:endParaRPr lang="cs-CZ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	PhDr</a:t>
            </a:r>
            <a:r>
              <a:rPr lang="cs-CZ" sz="1800" dirty="0">
                <a:solidFill>
                  <a:schemeClr val="accent1"/>
                </a:solidFill>
              </a:rPr>
              <a:t>. Ondřej Neumajer, Ph.D., Mgr. Daniela Růžičková </a:t>
            </a:r>
            <a:endParaRPr lang="cs-CZ" sz="1600" strike="sngStrike" dirty="0" smtClean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0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3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4"/>
          <a:srcRect l="8467" t="17402" r="8598" b="8054"/>
          <a:stretch/>
        </p:blipFill>
        <p:spPr bwMode="auto">
          <a:xfrm>
            <a:off x="0" y="1628800"/>
            <a:ext cx="982858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5527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       </a:t>
            </a:r>
            <a:endParaRPr lang="cs-CZ" sz="1600" dirty="0" smtClean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34832" t="9994" r="35736" b="22987"/>
          <a:stretch/>
        </p:blipFill>
        <p:spPr bwMode="auto">
          <a:xfrm>
            <a:off x="2771800" y="0"/>
            <a:ext cx="5112568" cy="687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1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88640"/>
            <a:ext cx="7848872" cy="6552728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cs-CZ" sz="3600" b="1" dirty="0" smtClean="0">
                <a:solidFill>
                  <a:schemeClr val="bg1"/>
                </a:solidFill>
              </a:rPr>
              <a:t>   Strategie </a:t>
            </a:r>
            <a:r>
              <a:rPr lang="cs-CZ" sz="3600" b="1" dirty="0">
                <a:solidFill>
                  <a:schemeClr val="bg1"/>
                </a:solidFill>
              </a:rPr>
              <a:t>digitálního vzdělávání do roku 2020</a:t>
            </a:r>
            <a:endParaRPr lang="cs-CZ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r>
              <a:rPr lang="cs-CZ" dirty="0" smtClean="0"/>
              <a:t>Rámec </a:t>
            </a:r>
            <a:r>
              <a:rPr lang="cs-CZ" dirty="0"/>
              <a:t>digitálních kompetencí pedagogů (</a:t>
            </a:r>
            <a:r>
              <a:rPr lang="cs-CZ" dirty="0" err="1"/>
              <a:t>DigCompEdu</a:t>
            </a:r>
            <a:r>
              <a:rPr lang="cs-CZ" dirty="0"/>
              <a:t>). MŠMT s ním dále plánuje:</a:t>
            </a:r>
          </a:p>
          <a:p>
            <a:pPr lvl="1"/>
            <a:r>
              <a:rPr lang="cs-CZ" sz="1600" dirty="0"/>
              <a:t>začlenění do profilu absolventa a do </a:t>
            </a:r>
            <a:r>
              <a:rPr lang="cs-CZ" sz="1600" dirty="0" smtClean="0"/>
              <a:t>programů </a:t>
            </a:r>
            <a:r>
              <a:rPr lang="cs-CZ" sz="1600" dirty="0"/>
              <a:t>fakult připravujících učitele; jednání s </a:t>
            </a:r>
            <a:r>
              <a:rPr lang="cs-CZ" sz="1600" dirty="0" smtClean="0"/>
              <a:t>NAÚ,</a:t>
            </a:r>
            <a:endParaRPr lang="cs-CZ" sz="1600" dirty="0"/>
          </a:p>
          <a:p>
            <a:pPr lvl="1"/>
            <a:r>
              <a:rPr lang="cs-CZ" sz="1600" dirty="0"/>
              <a:t>příprava intenzivní podpory vzdělávání učitelů – nabídka NIDV, výzva ISDV II OP VVV,</a:t>
            </a:r>
          </a:p>
          <a:p>
            <a:pPr lvl="1"/>
            <a:r>
              <a:rPr lang="cs-CZ" sz="1600" dirty="0"/>
              <a:t>návody a workshopy pro školní ICT koordinátory, krajské ICT metodiky v </a:t>
            </a:r>
            <a:r>
              <a:rPr lang="cs-CZ" sz="1600" dirty="0" smtClean="0"/>
              <a:t>SYPO,</a:t>
            </a:r>
            <a:endParaRPr lang="cs-CZ" sz="1600" dirty="0"/>
          </a:p>
          <a:p>
            <a:pPr lvl="1"/>
            <a:r>
              <a:rPr lang="cs-CZ" sz="1600" dirty="0"/>
              <a:t>začlenění do standardů studia DVPP, zejm. pro DPS, studium specializačních činností, studium pro ředitele,</a:t>
            </a:r>
          </a:p>
          <a:p>
            <a:pPr lvl="1"/>
            <a:r>
              <a:rPr lang="cs-CZ" sz="1600" dirty="0"/>
              <a:t>vývoj online nástroje Profil Učitel</a:t>
            </a:r>
            <a:r>
              <a:rPr lang="cs-CZ" sz="1600" baseline="30000" dirty="0"/>
              <a:t>21</a:t>
            </a:r>
            <a:r>
              <a:rPr lang="cs-CZ" sz="1600" dirty="0"/>
              <a:t> v PPUČ </a:t>
            </a:r>
            <a:r>
              <a:rPr lang="cs-CZ" sz="1600" dirty="0" smtClean="0"/>
              <a:t>NÚV.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 lvl="0"/>
            <a:r>
              <a:rPr lang="cs-CZ" dirty="0"/>
              <a:t>Prosazení otevřených vzdělávacích zdrojů a dat (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) – využito ve výzvách OP VVV, plánuje se využití i v dalších aktivitách </a:t>
            </a:r>
            <a:r>
              <a:rPr lang="cs-CZ" dirty="0" smtClean="0"/>
              <a:t>MŠMT</a:t>
            </a:r>
            <a:endParaRPr lang="cs-CZ" dirty="0"/>
          </a:p>
          <a:p>
            <a:pPr lvl="0"/>
            <a:r>
              <a:rPr lang="cs-CZ" dirty="0"/>
              <a:t>Modernizace vzdělávací oblasti ICT v RVP, zdůraznění informatického </a:t>
            </a:r>
            <a:r>
              <a:rPr lang="cs-CZ" dirty="0" smtClean="0"/>
              <a:t>myšlení</a:t>
            </a:r>
            <a:endParaRPr lang="cs-CZ" dirty="0"/>
          </a:p>
          <a:p>
            <a:pPr lvl="0"/>
            <a:r>
              <a:rPr lang="cs-CZ" dirty="0"/>
              <a:t>Provoz </a:t>
            </a:r>
            <a:r>
              <a:rPr lang="cs-CZ" dirty="0" err="1"/>
              <a:t>DigiKoalice</a:t>
            </a:r>
            <a:r>
              <a:rPr lang="cs-CZ" dirty="0"/>
              <a:t> – cca 120 </a:t>
            </a:r>
            <a:r>
              <a:rPr lang="cs-CZ" dirty="0" smtClean="0"/>
              <a:t>členů</a:t>
            </a:r>
            <a:endParaRPr lang="cs-CZ" dirty="0"/>
          </a:p>
          <a:p>
            <a:pPr lvl="0"/>
            <a:r>
              <a:rPr lang="cs-CZ" dirty="0"/>
              <a:t>Metodické kabinety – kabinet informatika a ICT, síť krajských ICT metodiků </a:t>
            </a:r>
            <a:r>
              <a:rPr lang="cs-CZ" dirty="0" smtClean="0"/>
              <a:t>(SYPO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Aktualizace Standardu studia k výkonu specializovaných činnosti Koordinace v oblasti ICT (NIDV) </a:t>
            </a:r>
          </a:p>
          <a:p>
            <a:pPr lvl="0"/>
            <a:r>
              <a:rPr lang="cs-CZ" dirty="0" smtClean="0"/>
              <a:t>Inovace </a:t>
            </a:r>
            <a:r>
              <a:rPr lang="cs-CZ" dirty="0"/>
              <a:t>Metodického portálu (NÚV </a:t>
            </a:r>
            <a:r>
              <a:rPr lang="cs-CZ" dirty="0" smtClean="0"/>
              <a:t>PPUČ), rozšíření </a:t>
            </a:r>
            <a:r>
              <a:rPr lang="cs-CZ" dirty="0"/>
              <a:t>o reputační </a:t>
            </a:r>
            <a:r>
              <a:rPr lang="cs-CZ" dirty="0" smtClean="0"/>
              <a:t>systém</a:t>
            </a:r>
          </a:p>
          <a:p>
            <a:pPr lvl="0"/>
            <a:r>
              <a:rPr lang="cs-CZ" dirty="0" smtClean="0"/>
              <a:t>Šetření </a:t>
            </a:r>
            <a:r>
              <a:rPr lang="cs-CZ" dirty="0"/>
              <a:t>NKÚ v roce </a:t>
            </a:r>
            <a:r>
              <a:rPr lang="cs-CZ" dirty="0" smtClean="0"/>
              <a:t>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59632" y="332656"/>
            <a:ext cx="7571164" cy="60486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   Rámec digitálních kompetencí učitele</a:t>
            </a:r>
            <a:endParaRPr lang="cs-CZ" sz="1200" b="1" dirty="0" smtClean="0"/>
          </a:p>
          <a:p>
            <a:endParaRPr lang="cs-CZ" sz="1200" b="1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lvl="0"/>
            <a:endParaRPr lang="cs-CZ" sz="1600" dirty="0" smtClean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8800"/>
            <a:ext cx="9036496" cy="4989144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102342" y="5720624"/>
            <a:ext cx="653234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7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88640"/>
            <a:ext cx="7848872" cy="65527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Realizace SDV</a:t>
            </a:r>
            <a:endParaRPr lang="cs-CZ" sz="35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Operační </a:t>
            </a:r>
            <a:r>
              <a:rPr lang="cs-CZ" dirty="0"/>
              <a:t>program Výzkum, vývoj a vzdělávání:</a:t>
            </a:r>
          </a:p>
          <a:p>
            <a:pPr lvl="0"/>
            <a:r>
              <a:rPr lang="cs-CZ" dirty="0"/>
              <a:t>ISDV I – </a:t>
            </a:r>
            <a:r>
              <a:rPr lang="cs-CZ" dirty="0" smtClean="0"/>
              <a:t>projekty</a:t>
            </a:r>
          </a:p>
          <a:p>
            <a:pPr marL="457200" lvl="1" indent="0">
              <a:buNone/>
            </a:pPr>
            <a:r>
              <a:rPr lang="cs-CZ" sz="1600" b="1" dirty="0" smtClean="0"/>
              <a:t>PRIM – Podpora rozvíjení informatického myšlení</a:t>
            </a:r>
            <a:r>
              <a:rPr lang="cs-CZ" sz="1600" dirty="0" smtClean="0"/>
              <a:t>, PF JČU</a:t>
            </a:r>
          </a:p>
          <a:p>
            <a:pPr marL="457200" lvl="1" indent="0">
              <a:buNone/>
            </a:pPr>
            <a:r>
              <a:rPr lang="cs-CZ" sz="1600" u="sng" dirty="0" smtClean="0">
                <a:hlinkClick r:id="rId3"/>
              </a:rPr>
              <a:t>http</a:t>
            </a:r>
            <a:r>
              <a:rPr lang="cs-CZ" sz="1600" u="sng" dirty="0">
                <a:hlinkClick r:id="rId3"/>
              </a:rPr>
              <a:t>://imysleni.cz</a:t>
            </a:r>
            <a:r>
              <a:rPr lang="cs-CZ" sz="1600" u="sng" dirty="0" smtClean="0">
                <a:hlinkClick r:id="rId3"/>
              </a:rPr>
              <a:t>/</a:t>
            </a:r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457200" lvl="1" indent="0">
              <a:buNone/>
            </a:pPr>
            <a:r>
              <a:rPr lang="cs-CZ" sz="1600" b="1" dirty="0" smtClean="0"/>
              <a:t>Podpora </a:t>
            </a:r>
            <a:r>
              <a:rPr lang="cs-CZ" sz="1600" b="1" dirty="0"/>
              <a:t>rozvoje digitální gramotnosti</a:t>
            </a:r>
            <a:r>
              <a:rPr lang="cs-CZ" sz="1600" dirty="0"/>
              <a:t>, </a:t>
            </a:r>
            <a:r>
              <a:rPr lang="cs-CZ" sz="1600" dirty="0" err="1"/>
              <a:t>PedF</a:t>
            </a:r>
            <a:r>
              <a:rPr lang="cs-CZ" sz="1600" dirty="0"/>
              <a:t> UK </a:t>
            </a:r>
            <a:endParaRPr lang="cs-CZ" sz="1600" dirty="0" smtClean="0"/>
          </a:p>
          <a:p>
            <a:pPr marL="457200" lvl="1" indent="0">
              <a:buNone/>
            </a:pPr>
            <a:r>
              <a:rPr lang="cs-CZ" sz="1600" u="sng" dirty="0" smtClean="0">
                <a:hlinkClick r:id="rId4"/>
              </a:rPr>
              <a:t>http</a:t>
            </a:r>
            <a:r>
              <a:rPr lang="cs-CZ" sz="1600" u="sng" dirty="0">
                <a:hlinkClick r:id="rId4"/>
              </a:rPr>
              <a:t>://pages.pedf.cuni.cz/digitalni-gramotnost</a:t>
            </a:r>
            <a:r>
              <a:rPr lang="cs-CZ" sz="1600" u="sng" dirty="0" smtClean="0">
                <a:hlinkClick r:id="rId4"/>
              </a:rPr>
              <a:t>/</a:t>
            </a:r>
            <a:endParaRPr lang="cs-CZ" sz="1600" dirty="0"/>
          </a:p>
          <a:p>
            <a:pPr marL="457200" lvl="1" indent="0">
              <a:buNone/>
            </a:pPr>
            <a:r>
              <a:rPr lang="cs-CZ" sz="1600" dirty="0" smtClean="0"/>
              <a:t>	Vznikají </a:t>
            </a:r>
            <a:r>
              <a:rPr lang="cs-CZ" sz="1600" dirty="0"/>
              <a:t>učebnice, on-line materiály pro žáky, metodická doporučení pro učitele, </a:t>
            </a:r>
            <a:r>
              <a:rPr lang="cs-CZ" sz="1600" dirty="0" smtClean="0"/>
              <a:t>	MOOC</a:t>
            </a:r>
            <a:r>
              <a:rPr lang="cs-CZ" sz="1600" dirty="0"/>
              <a:t>, </a:t>
            </a:r>
            <a:r>
              <a:rPr lang="cs-CZ" sz="1600" dirty="0" smtClean="0"/>
              <a:t>soutěže</a:t>
            </a:r>
          </a:p>
          <a:p>
            <a:pPr marL="457200" lvl="1" indent="0">
              <a:buNone/>
            </a:pPr>
            <a:endParaRPr lang="cs-CZ" sz="1600" dirty="0"/>
          </a:p>
          <a:p>
            <a:r>
              <a:rPr lang="cs-CZ" dirty="0"/>
              <a:t>ISDV II – celkový objem 500 mil. Kč, předloženo 126 žádostí v objemu </a:t>
            </a:r>
            <a:r>
              <a:rPr lang="cs-CZ" dirty="0" smtClean="0"/>
              <a:t> 1 </a:t>
            </a:r>
            <a:r>
              <a:rPr lang="cs-CZ" dirty="0"/>
              <a:t>072 mil. Kč (MŠMT zvažuje navýšení alokace na </a:t>
            </a:r>
            <a:r>
              <a:rPr lang="cs-CZ" dirty="0" smtClean="0"/>
              <a:t>výzvu.)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6284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88640"/>
            <a:ext cx="7848872" cy="65527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    Realizace SDV – dotační tituly pro školy</a:t>
            </a:r>
            <a:endParaRPr lang="cs-CZ" sz="35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>
              <a:buNone/>
            </a:pPr>
            <a:endParaRPr lang="cs-CZ" dirty="0" smtClean="0"/>
          </a:p>
          <a:p>
            <a:pPr lvl="0"/>
            <a:r>
              <a:rPr lang="cs-CZ" dirty="0"/>
              <a:t>Šablony pro školy zaměřené přímo na podporu ICT:</a:t>
            </a:r>
          </a:p>
          <a:p>
            <a:pPr lvl="1"/>
            <a:r>
              <a:rPr lang="cs-CZ" sz="1600" dirty="0"/>
              <a:t>Vzdělávání pedagogických pracovníků škol zaměřené na ICT</a:t>
            </a:r>
          </a:p>
          <a:p>
            <a:pPr lvl="1"/>
            <a:r>
              <a:rPr lang="cs-CZ" sz="1600" dirty="0"/>
              <a:t>Zapojení ICT technika do výuky</a:t>
            </a:r>
          </a:p>
          <a:p>
            <a:pPr lvl="1"/>
            <a:r>
              <a:rPr lang="cs-CZ" sz="1600" dirty="0"/>
              <a:t>Využití ICT ve vzdělávání – mobilní počítačová učebna</a:t>
            </a:r>
          </a:p>
          <a:p>
            <a:pPr lvl="1"/>
            <a:r>
              <a:rPr lang="cs-CZ" sz="1600" dirty="0" smtClean="0"/>
              <a:t>Další </a:t>
            </a:r>
            <a:r>
              <a:rPr lang="cs-CZ" sz="1600" dirty="0"/>
              <a:t>pro podporu digitálních témat, např. Projektový den ve škole, Klub pro </a:t>
            </a:r>
            <a:r>
              <a:rPr lang="cs-CZ" sz="1600" dirty="0" smtClean="0"/>
              <a:t>žáky</a:t>
            </a:r>
          </a:p>
          <a:p>
            <a:pPr marL="457200" lvl="1" indent="0">
              <a:buNone/>
            </a:pPr>
            <a:endParaRPr lang="cs-CZ" sz="1600" dirty="0"/>
          </a:p>
          <a:p>
            <a:pPr lvl="0"/>
            <a:r>
              <a:rPr lang="cs-CZ" dirty="0" smtClean="0"/>
              <a:t>V plánu jsou digitální </a:t>
            </a:r>
            <a:r>
              <a:rPr lang="cs-CZ" dirty="0"/>
              <a:t>aktivity v šablonách č. </a:t>
            </a:r>
            <a:r>
              <a:rPr lang="cs-CZ" dirty="0" smtClean="0"/>
              <a:t>III / v</a:t>
            </a:r>
            <a:r>
              <a:rPr lang="cs-CZ" dirty="0"/>
              <a:t> </a:t>
            </a:r>
            <a:r>
              <a:rPr lang="cs-CZ" dirty="0" smtClean="0"/>
              <a:t>novém programovém </a:t>
            </a:r>
            <a:r>
              <a:rPr lang="cs-CZ" dirty="0"/>
              <a:t>období.</a:t>
            </a:r>
          </a:p>
        </p:txBody>
      </p:sp>
    </p:spTree>
    <p:extLst>
      <p:ext uri="{BB962C8B-B14F-4D97-AF65-F5344CB8AC3E}">
        <p14:creationId xmlns:p14="http://schemas.microsoft.com/office/powerpoint/2010/main" val="15562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5527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       Strategie digitálního vzdělávání do roku 2020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endParaRPr lang="cs-CZ" sz="1200" b="1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lvl="0" indent="0">
              <a:buNone/>
            </a:pPr>
            <a:r>
              <a:rPr lang="cs-CZ" sz="1600" dirty="0" smtClean="0"/>
              <a:t>	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115616" y="2139821"/>
            <a:ext cx="7715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Pouze </a:t>
            </a:r>
            <a:r>
              <a:rPr lang="cs-CZ" dirty="0"/>
              <a:t>5 států v Evropě má </a:t>
            </a:r>
            <a:r>
              <a:rPr lang="cs-CZ" dirty="0" smtClean="0"/>
              <a:t>obdobnou strategii </a:t>
            </a:r>
            <a:r>
              <a:rPr lang="cs-CZ" dirty="0"/>
              <a:t>(</a:t>
            </a:r>
            <a:r>
              <a:rPr lang="cs-CZ" dirty="0" smtClean="0"/>
              <a:t>Eurydice).</a:t>
            </a:r>
          </a:p>
          <a:p>
            <a:endParaRPr lang="cs-CZ" dirty="0" smtClean="0"/>
          </a:p>
          <a:p>
            <a:r>
              <a:rPr lang="cs-CZ" dirty="0" smtClean="0"/>
              <a:t>SDV pravidelně hodnocena, hodnocení odevzdávána vládě ČR.</a:t>
            </a:r>
          </a:p>
          <a:p>
            <a:endParaRPr lang="cs-CZ" dirty="0"/>
          </a:p>
          <a:p>
            <a:r>
              <a:rPr lang="cs-CZ" dirty="0" smtClean="0"/>
              <a:t>	X nedostatek financí na realizaci, </a:t>
            </a:r>
            <a:r>
              <a:rPr lang="cs-CZ" dirty="0"/>
              <a:t>snaha získat </a:t>
            </a:r>
            <a:r>
              <a:rPr lang="cs-CZ" dirty="0" smtClean="0"/>
              <a:t>finance</a:t>
            </a:r>
          </a:p>
          <a:p>
            <a:endParaRPr lang="cs-CZ" dirty="0"/>
          </a:p>
          <a:p>
            <a:r>
              <a:rPr lang="cs-CZ" dirty="0"/>
              <a:t>Revize plnění </a:t>
            </a:r>
            <a:r>
              <a:rPr lang="cs-CZ" dirty="0" smtClean="0"/>
              <a:t>strategie </a:t>
            </a:r>
            <a:r>
              <a:rPr lang="cs-CZ" dirty="0"/>
              <a:t>2020 – </a:t>
            </a:r>
            <a:r>
              <a:rPr lang="cs-CZ" dirty="0" smtClean="0"/>
              <a:t>bezprecedentně otevřený proces ze </a:t>
            </a:r>
            <a:r>
              <a:rPr lang="cs-CZ" dirty="0"/>
              <a:t>strany </a:t>
            </a:r>
            <a:r>
              <a:rPr lang="cs-CZ" dirty="0" smtClean="0"/>
              <a:t>MŠMT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Strategie 2030 bude i zpracována externě</a:t>
            </a:r>
          </a:p>
          <a:p>
            <a:r>
              <a:rPr lang="cs-CZ" dirty="0" smtClean="0"/>
              <a:t>– maximální otevřenost</a:t>
            </a:r>
            <a:r>
              <a:rPr lang="cs-CZ" dirty="0"/>
              <a:t>, bude </a:t>
            </a:r>
            <a:r>
              <a:rPr lang="cs-CZ" dirty="0" smtClean="0"/>
              <a:t>integrováno digitální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404664"/>
            <a:ext cx="7632848" cy="62646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Revize RVP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800" b="1" dirty="0" smtClean="0"/>
              <a:t>Zcela nové kurikulum  </a:t>
            </a:r>
            <a:r>
              <a:rPr lang="cs-CZ" sz="1800" b="1" dirty="0" smtClean="0">
                <a:solidFill>
                  <a:schemeClr val="bg1"/>
                </a:solidFill>
              </a:rPr>
              <a:t>2023</a:t>
            </a:r>
            <a:endParaRPr lang="cs-CZ" sz="1800" b="1" strike="sngStrik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800" b="1" strike="sngStrike" dirty="0" smtClean="0"/>
          </a:p>
          <a:p>
            <a:pPr marL="0" indent="0">
              <a:buNone/>
            </a:pPr>
            <a:r>
              <a:rPr lang="cs-CZ" sz="1800" b="1" dirty="0" smtClean="0"/>
              <a:t>Priority: informatické myšlení, digitální gramotnost  </a:t>
            </a:r>
            <a:r>
              <a:rPr lang="cs-CZ" sz="1800" b="1" dirty="0" smtClean="0">
                <a:solidFill>
                  <a:schemeClr val="bg1"/>
                </a:solidFill>
              </a:rPr>
              <a:t>2021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bg1"/>
                </a:solidFill>
              </a:rPr>
              <a:t>Synchronní metodická podpora</a:t>
            </a:r>
            <a:endParaRPr lang="cs-CZ" sz="1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8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404664"/>
            <a:ext cx="7632848" cy="62646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Revize RVP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800" b="1" dirty="0" smtClean="0"/>
              <a:t>Zcela nové kurikulum  </a:t>
            </a:r>
            <a:r>
              <a:rPr lang="cs-CZ" sz="1800" b="1" dirty="0" smtClean="0">
                <a:solidFill>
                  <a:srgbClr val="FF0000"/>
                </a:solidFill>
              </a:rPr>
              <a:t>2023</a:t>
            </a:r>
            <a:endParaRPr lang="cs-CZ" sz="1800" b="1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strike="sngStrike" dirty="0" smtClean="0"/>
          </a:p>
          <a:p>
            <a:pPr marL="0" indent="0">
              <a:buNone/>
            </a:pPr>
            <a:r>
              <a:rPr lang="cs-CZ" sz="1800" b="1" dirty="0" smtClean="0"/>
              <a:t>Priority: informatické myšlení, digitální gramotnost  </a:t>
            </a:r>
            <a:r>
              <a:rPr lang="cs-CZ" sz="1800" b="1" dirty="0" smtClean="0">
                <a:solidFill>
                  <a:srgbClr val="FF0000"/>
                </a:solidFill>
              </a:rPr>
              <a:t>2021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bg1"/>
                </a:solidFill>
              </a:rPr>
              <a:t>Synchronní metodická podpora</a:t>
            </a:r>
            <a:endParaRPr lang="cs-CZ" sz="1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8532440" y="4725144"/>
            <a:ext cx="61156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26058" t="12463" r="27513" b="15344"/>
          <a:stretch/>
        </p:blipFill>
        <p:spPr bwMode="auto">
          <a:xfrm>
            <a:off x="7668344" y="5949280"/>
            <a:ext cx="1162452" cy="9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59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247</Words>
  <Application>Microsoft Office PowerPoint</Application>
  <PresentationFormat>Předvádění na obrazovce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Počítač ve škole a MŠMT       Mgr. Jaroslav Faltýn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Faltýn Jaroslav</cp:lastModifiedBy>
  <cp:revision>358</cp:revision>
  <cp:lastPrinted>2018-05-11T05:56:43Z</cp:lastPrinted>
  <dcterms:created xsi:type="dcterms:W3CDTF">2013-10-09T10:41:53Z</dcterms:created>
  <dcterms:modified xsi:type="dcterms:W3CDTF">2019-04-16T05:53:53Z</dcterms:modified>
</cp:coreProperties>
</file>