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03" r:id="rId2"/>
    <p:sldId id="269" r:id="rId3"/>
    <p:sldId id="310" r:id="rId4"/>
    <p:sldId id="309" r:id="rId5"/>
    <p:sldId id="271" r:id="rId6"/>
    <p:sldId id="273" r:id="rId7"/>
    <p:sldId id="274" r:id="rId8"/>
    <p:sldId id="275" r:id="rId9"/>
    <p:sldId id="276" r:id="rId10"/>
    <p:sldId id="272" r:id="rId11"/>
    <p:sldId id="304" r:id="rId12"/>
    <p:sldId id="277" r:id="rId13"/>
    <p:sldId id="311" r:id="rId14"/>
    <p:sldId id="279" r:id="rId15"/>
    <p:sldId id="316" r:id="rId16"/>
    <p:sldId id="318" r:id="rId17"/>
    <p:sldId id="315" r:id="rId18"/>
    <p:sldId id="319" r:id="rId19"/>
    <p:sldId id="306" r:id="rId20"/>
    <p:sldId id="313" r:id="rId21"/>
    <p:sldId id="314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9" autoAdjust="0"/>
    <p:restoredTop sz="94743" autoAdjust="0"/>
  </p:normalViewPr>
  <p:slideViewPr>
    <p:cSldViewPr snapToGrid="0" snapToObjects="1">
      <p:cViewPr varScale="1">
        <p:scale>
          <a:sx n="52" d="100"/>
          <a:sy n="52" d="100"/>
        </p:scale>
        <p:origin x="-8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B7589-3B39-BD49-9EE2-864229D2DA94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6C58-A22B-8041-A937-93D2E2C36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38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527" y="1122363"/>
            <a:ext cx="7728994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525" y="3602038"/>
            <a:ext cx="772899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798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330F4C3D-7114-447D-B929-3C77F123A5A1}" type="datetime4">
              <a:rPr lang="cs-CZ" smtClean="0"/>
              <a:t>16. dubna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7525" y="6356351"/>
            <a:ext cx="53570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BE3A51-8F6F-2A4A-A84C-ADA68F0F6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13" y="107383"/>
            <a:ext cx="2446808" cy="946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F71A60-1AEE-9345-847B-45BF53542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6969" y="257176"/>
            <a:ext cx="3302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73CAFE-1639-8B4D-B1F7-BB0D8C0EDACE}"/>
              </a:ext>
            </a:extLst>
          </p:cNvPr>
          <p:cNvSpPr/>
          <p:nvPr userDrawn="1"/>
        </p:nvSpPr>
        <p:spPr>
          <a:xfrm>
            <a:off x="0" y="750438"/>
            <a:ext cx="9144000" cy="6107561"/>
          </a:xfrm>
          <a:prstGeom prst="rect">
            <a:avLst/>
          </a:prstGeom>
          <a:solidFill>
            <a:srgbClr val="FEC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9B35C6-1A06-D74F-880E-EC69E087C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36" y="78319"/>
            <a:ext cx="2453833" cy="586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78D175-6D56-D447-841F-78C1FC7BD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277" y="185738"/>
            <a:ext cx="2231887" cy="3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BE3A51-8F6F-2A4A-A84C-ADA68F0F6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13" y="107383"/>
            <a:ext cx="2446808" cy="946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F71A60-1AEE-9345-847B-45BF53542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6969" y="257176"/>
            <a:ext cx="3302000" cy="5461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65A3C24-1227-7848-8040-810B9CB0F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6399" y="4040188"/>
            <a:ext cx="7729537" cy="8620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/>
              <a:t>centrumrobotiky@plzen.eu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4F7223C-1CB1-254F-AA78-CB1B7F05B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527" y="1122363"/>
            <a:ext cx="7728994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 err="1"/>
              <a:t>Děkuji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2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720000"/>
            <a:ext cx="8213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2160000"/>
            <a:ext cx="8213012" cy="397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23921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CACC6861-49C3-493B-8270-0BD60646353E}" type="datetime4">
              <a:rPr lang="cs-CZ" smtClean="0"/>
              <a:t>16. dubna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000" y="6356351"/>
            <a:ext cx="524376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3480" y="6356351"/>
            <a:ext cx="482520" cy="365125"/>
          </a:xfrm>
        </p:spPr>
        <p:txBody>
          <a:bodyPr/>
          <a:lstStyle/>
          <a:p>
            <a:fld id="{F9EDE60C-6252-CF4C-95B9-8C78F272B7E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120BDF-101B-504C-993C-D7D3AFFF8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36" y="78319"/>
            <a:ext cx="2453833" cy="586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4104A9-8DA6-C946-8C8C-D8635E7E2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277" y="185738"/>
            <a:ext cx="2231887" cy="3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988" y="2164405"/>
            <a:ext cx="4051862" cy="3966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164405"/>
            <a:ext cx="4056873" cy="3966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DA24E5F-B7BD-9D49-9F0F-657DE916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3921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7123CF82-F7A2-45B7-A961-17C7B22FBEF6}" type="datetime4">
              <a:rPr lang="cs-CZ" smtClean="0"/>
              <a:t>16. dubna 2019</a:t>
            </a:fld>
            <a:endParaRPr lang="cs-C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A2F306-851F-644D-A8EF-44F3EEA6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00" y="6356351"/>
            <a:ext cx="524376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C52CBC2-D215-7740-A912-947C782E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480" y="6356351"/>
            <a:ext cx="482520" cy="365125"/>
          </a:xfrm>
        </p:spPr>
        <p:txBody>
          <a:bodyPr/>
          <a:lstStyle/>
          <a:p>
            <a:fld id="{F9EDE60C-6252-CF4C-95B9-8C78F272B7E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7CD3183-B7DB-4A42-B1D0-35FFD174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0"/>
            <a:ext cx="8213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1EFEC5-A53C-8544-AC4A-47FF474B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36" y="78319"/>
            <a:ext cx="2453833" cy="5862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0A6E56-2FF8-E04D-913F-F9C44966A3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277" y="185738"/>
            <a:ext cx="2231887" cy="3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2155101"/>
            <a:ext cx="40301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9" y="2979013"/>
            <a:ext cx="4030183" cy="315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55101"/>
            <a:ext cx="404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79013"/>
            <a:ext cx="4046850" cy="315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685409C-F067-ED4C-8420-16EEF59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0"/>
            <a:ext cx="8213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94AAC7-4D12-C546-ADF0-FF9FB2BFE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36" y="78319"/>
            <a:ext cx="2453833" cy="586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9FAA73-FC0F-FC47-AC4C-A48E4E05D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277" y="185738"/>
            <a:ext cx="2231887" cy="36912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17B7BDCA-F25D-E84D-BE42-614F3009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3921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C0C8EB0C-7EA4-4EFF-8254-40835DFD4B93}" type="datetime4">
              <a:rPr lang="cs-CZ" smtClean="0"/>
              <a:t>16. dubna 2019</a:t>
            </a:fld>
            <a:endParaRPr lang="cs-CZ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B6F1ADEF-90F5-F240-9B40-57F9024E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00" y="6356351"/>
            <a:ext cx="524376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57DE52C5-710B-184C-9FF1-630EEF40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480" y="6356351"/>
            <a:ext cx="482520" cy="365125"/>
          </a:xfrm>
        </p:spPr>
        <p:txBody>
          <a:bodyPr/>
          <a:lstStyle/>
          <a:p>
            <a:fld id="{F9EDE60C-6252-CF4C-95B9-8C78F272B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F089D7F-8EF4-A740-B14D-3C85F24C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3921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D747A3F0-5153-4E44-8E70-FF2BBA9B4AAF}" type="datetime4">
              <a:rPr lang="cs-CZ" smtClean="0"/>
              <a:t>16. dubna 2019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E287109-0B12-D349-8C8F-90D4EB85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00" y="6356351"/>
            <a:ext cx="524376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331D11B-A3FA-A945-AD28-E7E495C6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480" y="6356351"/>
            <a:ext cx="482520" cy="365125"/>
          </a:xfrm>
        </p:spPr>
        <p:txBody>
          <a:bodyPr/>
          <a:lstStyle/>
          <a:p>
            <a:fld id="{F9EDE60C-6252-CF4C-95B9-8C78F272B7E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ADEC86C-8F5F-3646-90C6-8BC10E20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0"/>
            <a:ext cx="8213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016012-01E1-534B-9CED-E0C40207B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36" y="78319"/>
            <a:ext cx="2453833" cy="586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F5B312-4D54-2D40-9DEE-91C05C286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277" y="185738"/>
            <a:ext cx="2231887" cy="3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7C0BE00-58AB-3541-8EE5-DDCC0CD1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3921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DC4DF839-0788-4C2C-87D3-42C527BEB840}" type="datetime4">
              <a:rPr lang="cs-CZ" smtClean="0"/>
              <a:t>16. dubna 2019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998AE1-6B22-C84F-B9A5-7BDC5DE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00" y="6356351"/>
            <a:ext cx="524376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3746BE3-D1B5-8B46-8175-E5E316A7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480" y="6356351"/>
            <a:ext cx="482520" cy="365125"/>
          </a:xfrm>
        </p:spPr>
        <p:txBody>
          <a:bodyPr/>
          <a:lstStyle/>
          <a:p>
            <a:fld id="{F9EDE60C-6252-CF4C-95B9-8C78F272B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84A3CB7-E6AE-45C1-BCBE-B3F5ADE735D0}" type="datetime4">
              <a:rPr lang="cs-CZ" smtClean="0"/>
              <a:t>16. dubna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Mgr. Martina Jedličková, Mgr. Vojtěch Škarda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EDE60C-6252-CF4C-95B9-8C78F272B7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7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2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QwvkWfNvOs?start=2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umrobotiky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75B6CC-0006-42B1-8676-629FAA636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Centrum robotiky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6DD485B-8E3C-4F1B-B41E-097233383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Továrna na </a:t>
            </a:r>
            <a:r>
              <a:rPr lang="cs-CZ" dirty="0" smtClean="0"/>
              <a:t>sny </a:t>
            </a:r>
            <a:r>
              <a:rPr lang="cs-CZ" dirty="0"/>
              <a:t>nebo na roboty?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4C3D-7114-447D-B929-3C77F123A5A1}" type="datetime4">
              <a:rPr lang="cs-CZ" smtClean="0"/>
              <a:t>16. dubna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Martina Jedličková, Mgr. Vojtěch Škarda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5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4BC7967-1276-4F3E-9A90-1BA0134E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fotografie </a:t>
            </a:r>
            <a:r>
              <a:rPr lang="cs-CZ" dirty="0"/>
              <a:t>a videa. </a:t>
            </a:r>
            <a:br>
              <a:rPr lang="cs-CZ" dirty="0"/>
            </a:br>
            <a:endParaRPr lang="cs-CZ" dirty="0"/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xmlns="" id="{7EBFC060-A917-4A24-8EB0-993D45A16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38" y="2160588"/>
            <a:ext cx="5966487" cy="3976687"/>
          </a:xfrm>
        </p:spPr>
      </p:pic>
    </p:spTree>
    <p:extLst>
      <p:ext uri="{BB962C8B-B14F-4D97-AF65-F5344CB8AC3E}">
        <p14:creationId xmlns:p14="http://schemas.microsoft.com/office/powerpoint/2010/main" val="7682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édium 6" title="Krouￅﾾky v Centru robotiky">
            <a:hlinkClick r:id="" action="ppaction://media"/>
            <a:extLst>
              <a:ext uri="{FF2B5EF4-FFF2-40B4-BE49-F238E27FC236}">
                <a16:creationId xmlns:a16="http://schemas.microsoft.com/office/drawing/2014/main" xmlns="" id="{AF7D4FD3-9FA9-4444-A87F-A7D96CF6D5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9813" y="1490028"/>
            <a:ext cx="7069137" cy="39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text 13">
            <a:extLst>
              <a:ext uri="{FF2B5EF4-FFF2-40B4-BE49-F238E27FC236}">
                <a16:creationId xmlns:a16="http://schemas.microsoft.com/office/drawing/2014/main" xmlns="" id="{9C3B53B0-1E7C-41C8-8EF9-71426A9E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709" y="1387497"/>
            <a:ext cx="4030183" cy="698441"/>
          </a:xfrm>
        </p:spPr>
        <p:txBody>
          <a:bodyPr/>
          <a:lstStyle/>
          <a:p>
            <a:pPr algn="ctr"/>
            <a:r>
              <a:rPr lang="cs-CZ" dirty="0"/>
              <a:t>Volnočasové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aktivity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xmlns="" id="{93FEDADB-3440-4419-8444-309A37B23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4162" y="1413869"/>
            <a:ext cx="4046850" cy="698441"/>
          </a:xfrm>
        </p:spPr>
        <p:txBody>
          <a:bodyPr/>
          <a:lstStyle/>
          <a:p>
            <a:pPr algn="ctr"/>
            <a:r>
              <a:rPr lang="cs-CZ" dirty="0"/>
              <a:t>Školy a školky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xmlns="" id="{1A02C8EB-F9DA-4139-A1E4-1A654C21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1"/>
            <a:ext cx="8213013" cy="698442"/>
          </a:xfrm>
        </p:spPr>
        <p:txBody>
          <a:bodyPr/>
          <a:lstStyle/>
          <a:p>
            <a:pPr algn="ctr"/>
            <a:r>
              <a:rPr lang="cs-CZ" dirty="0"/>
              <a:t>Centrum robotiky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1" y="2418704"/>
            <a:ext cx="3405904" cy="25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9761" y="6127050"/>
            <a:ext cx="278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hlinkClick r:id="rId3"/>
              </a:rPr>
              <a:t>c</a:t>
            </a:r>
            <a:r>
              <a:rPr lang="cs-CZ" sz="2400" dirty="0" smtClean="0">
                <a:hlinkClick r:id="rId3"/>
              </a:rPr>
              <a:t>entrumrobotiky.eu</a:t>
            </a:r>
            <a:endParaRPr lang="cs-CZ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2" y="2112310"/>
            <a:ext cx="4956108" cy="326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7527" y="1229542"/>
            <a:ext cx="7728994" cy="2387600"/>
          </a:xfrm>
        </p:spPr>
        <p:txBody>
          <a:bodyPr/>
          <a:lstStyle/>
          <a:p>
            <a:pPr algn="ctr"/>
            <a:r>
              <a:rPr lang="cs-CZ" dirty="0" smtClean="0"/>
              <a:t>Co dětem, žákům a pedagogům </a:t>
            </a:r>
            <a:r>
              <a:rPr lang="cs-CZ" dirty="0"/>
              <a:t>v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Centru robotiky děláme?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0" b="23296"/>
          <a:stretch/>
        </p:blipFill>
        <p:spPr>
          <a:xfrm>
            <a:off x="0" y="4012820"/>
            <a:ext cx="9144000" cy="28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DD14B3-4B93-490B-AE98-93F2E902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81501"/>
            <a:ext cx="8213013" cy="992940"/>
          </a:xfrm>
        </p:spPr>
        <p:txBody>
          <a:bodyPr>
            <a:normAutofit/>
          </a:bodyPr>
          <a:lstStyle/>
          <a:p>
            <a:r>
              <a:rPr lang="cs-CZ" dirty="0" smtClean="0"/>
              <a:t>Centrum robotiky a děti: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C4D2B7-085C-4DFD-99A6-997EB27D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8" y="1637675"/>
            <a:ext cx="4991105" cy="5097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podpora technického a přírodovědného vzdělání</a:t>
            </a:r>
          </a:p>
          <a:p>
            <a:pPr>
              <a:lnSpc>
                <a:spcPct val="150000"/>
              </a:lnSpc>
            </a:pPr>
            <a:r>
              <a:rPr lang="cs-CZ" dirty="0"/>
              <a:t>rozvoj potenciálu </a:t>
            </a:r>
            <a:r>
              <a:rPr lang="cs-CZ" dirty="0" smtClean="0"/>
              <a:t>žáků: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schopnost </a:t>
            </a:r>
            <a:r>
              <a:rPr lang="cs-CZ" dirty="0"/>
              <a:t>řešit problémy, komunikovat, učit </a:t>
            </a:r>
            <a:r>
              <a:rPr lang="cs-CZ" dirty="0" smtClean="0"/>
              <a:t>se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informatické myšlení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najít </a:t>
            </a:r>
            <a:r>
              <a:rPr lang="cs-CZ" dirty="0"/>
              <a:t>efektivní postup </a:t>
            </a:r>
            <a:r>
              <a:rPr lang="cs-CZ" dirty="0" smtClean="0"/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pracovat </a:t>
            </a:r>
            <a:r>
              <a:rPr lang="cs-CZ" dirty="0"/>
              <a:t>cílevědomě, systematicky, úsporně</a:t>
            </a:r>
          </a:p>
          <a:p>
            <a:pPr>
              <a:lnSpc>
                <a:spcPct val="150000"/>
              </a:lnSpc>
            </a:pPr>
            <a:r>
              <a:rPr lang="cs-CZ" dirty="0"/>
              <a:t>porozumění, jak svět </a:t>
            </a:r>
            <a:r>
              <a:rPr lang="cs-CZ" dirty="0" smtClean="0"/>
              <a:t>funguje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všeobecný rozhled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6188"/>
          <a:stretch/>
        </p:blipFill>
        <p:spPr bwMode="auto">
          <a:xfrm>
            <a:off x="5199797" y="1690859"/>
            <a:ext cx="3698544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DD14B3-4B93-490B-AE98-93F2E902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81501"/>
            <a:ext cx="8213013" cy="992940"/>
          </a:xfrm>
        </p:spPr>
        <p:txBody>
          <a:bodyPr>
            <a:normAutofit/>
          </a:bodyPr>
          <a:lstStyle/>
          <a:p>
            <a:r>
              <a:rPr lang="cs-CZ" dirty="0" smtClean="0"/>
              <a:t>Centrum robotiky a žáci: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C4D2B7-085C-4DFD-99A6-997EB27D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60505"/>
            <a:ext cx="8213012" cy="397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Soutěž Vyzkoušej si být učitelem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6</a:t>
            </a:r>
            <a:r>
              <a:rPr lang="cs-CZ" dirty="0" smtClean="0"/>
              <a:t>. ročník, pro 2. stupeň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Tvorba interaktivního výukového materiálu</a:t>
            </a:r>
          </a:p>
          <a:p>
            <a:pPr lvl="0">
              <a:lnSpc>
                <a:spcPct val="150000"/>
              </a:lnSpc>
            </a:pPr>
            <a:r>
              <a:rPr lang="cs-CZ" dirty="0">
                <a:solidFill>
                  <a:prstClr val="black"/>
                </a:solidFill>
              </a:rPr>
              <a:t>Soutěž </a:t>
            </a:r>
            <a:r>
              <a:rPr lang="cs-CZ" dirty="0" smtClean="0">
                <a:solidFill>
                  <a:prstClr val="black"/>
                </a:solidFill>
              </a:rPr>
              <a:t>Škrábej, kotě!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prstClr val="black"/>
                </a:solidFill>
              </a:rPr>
              <a:t>3. ročník, pro 1. a 2. stupeň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prstClr val="black"/>
                </a:solidFill>
              </a:rPr>
              <a:t>Příběh na téma bezpečnost na internetu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prstClr val="black"/>
                </a:solidFill>
              </a:rPr>
              <a:t>Programovací (</a:t>
            </a:r>
            <a:r>
              <a:rPr lang="cs-CZ" dirty="0" err="1" smtClean="0">
                <a:solidFill>
                  <a:prstClr val="black"/>
                </a:solidFill>
              </a:rPr>
              <a:t>ScratchJr</a:t>
            </a:r>
            <a:r>
              <a:rPr lang="cs-CZ" dirty="0" smtClean="0">
                <a:solidFill>
                  <a:prstClr val="black"/>
                </a:solidFill>
              </a:rPr>
              <a:t> a </a:t>
            </a:r>
            <a:r>
              <a:rPr lang="cs-CZ" dirty="0" err="1" smtClean="0">
                <a:solidFill>
                  <a:prstClr val="black"/>
                </a:solidFill>
              </a:rPr>
              <a:t>Scratch</a:t>
            </a:r>
            <a:r>
              <a:rPr lang="cs-CZ" dirty="0" smtClean="0">
                <a:solidFill>
                  <a:prstClr val="black"/>
                </a:solidFill>
              </a:rPr>
              <a:t>) a výtvarné kategorie</a:t>
            </a:r>
            <a:endParaRPr lang="cs-CZ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2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944964"/>
            <a:ext cx="66563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7" b="7556"/>
          <a:stretch/>
        </p:blipFill>
        <p:spPr bwMode="auto">
          <a:xfrm>
            <a:off x="519680" y="3428999"/>
            <a:ext cx="6656387" cy="310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7301551" y="917669"/>
            <a:ext cx="1678675" cy="7676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Finále VBÚ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301551" y="3428999"/>
            <a:ext cx="1678675" cy="7676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Finále Škrábej, kotě!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DD14B3-4B93-490B-AE98-93F2E902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81501"/>
            <a:ext cx="8213013" cy="992940"/>
          </a:xfrm>
        </p:spPr>
        <p:txBody>
          <a:bodyPr>
            <a:normAutofit/>
          </a:bodyPr>
          <a:lstStyle/>
          <a:p>
            <a:r>
              <a:rPr lang="cs-CZ" dirty="0" smtClean="0"/>
              <a:t>Centrum robotiky a pedagogové: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C4D2B7-085C-4DFD-99A6-997EB27D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60505"/>
            <a:ext cx="8213012" cy="397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13 vzdělávacích seminářů pro pedagogy akreditovaných MŠMT v systému DVPP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Nabídka „jakéhokoliv“ vzdělávání přímo ve škole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Podpora pedagogů v hodinách, tandemová výuka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Soutěž Plzeňská PUMA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5. ročník, škola vítěze získává interaktivní tabuli/panel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5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7" y="780197"/>
            <a:ext cx="75326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7" y="3772989"/>
            <a:ext cx="3327231" cy="2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0"/>
          <a:stretch/>
        </p:blipFill>
        <p:spPr bwMode="auto">
          <a:xfrm>
            <a:off x="3941026" y="3772989"/>
            <a:ext cx="4068978" cy="245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8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3E7FF7-DDE4-4FB3-844A-D7B9FC35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1"/>
            <a:ext cx="8213013" cy="682672"/>
          </a:xfrm>
        </p:spPr>
        <p:txBody>
          <a:bodyPr/>
          <a:lstStyle/>
          <a:p>
            <a:r>
              <a:rPr lang="cs-CZ" dirty="0" smtClean="0"/>
              <a:t>Co je podle nás dobré využívat: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701898-96A9-48AA-BDC3-2836A426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544716"/>
            <a:ext cx="8213012" cy="454889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Mateřské školy:</a:t>
            </a:r>
          </a:p>
          <a:p>
            <a:endParaRPr lang="cs-CZ" sz="3200" dirty="0" smtClean="0"/>
          </a:p>
          <a:p>
            <a:pPr lvl="1"/>
            <a:r>
              <a:rPr lang="cs-CZ" sz="2400" dirty="0" smtClean="0"/>
              <a:t>Interaktivní panel na pojezdu nebo na pojízdném stoj</a:t>
            </a:r>
            <a:r>
              <a:rPr lang="cs-CZ" sz="2400" dirty="0"/>
              <a:t>anu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err="1" smtClean="0"/>
              <a:t>iPad</a:t>
            </a:r>
            <a:endParaRPr lang="cs-CZ" sz="2400" dirty="0" smtClean="0"/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Blue Bot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1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F07A5C-3539-476D-AD89-8421600D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Správa informačních technologií města Plzně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7E2F62C2-BFA5-481E-AE79-8B2B0C12F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631" y="2720181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8009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3E7FF7-DDE4-4FB3-844A-D7B9FC35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1"/>
            <a:ext cx="8213013" cy="682672"/>
          </a:xfrm>
        </p:spPr>
        <p:txBody>
          <a:bodyPr/>
          <a:lstStyle/>
          <a:p>
            <a:r>
              <a:rPr lang="cs-CZ" dirty="0" smtClean="0"/>
              <a:t>Co je podle nás dobré využívat: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701898-96A9-48AA-BDC3-2836A426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544715"/>
            <a:ext cx="8213012" cy="454889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Základní školy: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Interaktivní tabule/panel na pojezdu </a:t>
            </a:r>
          </a:p>
          <a:p>
            <a:pPr lvl="1"/>
            <a:r>
              <a:rPr lang="cs-CZ" sz="2400" dirty="0" err="1" smtClean="0"/>
              <a:t>iPad</a:t>
            </a:r>
            <a:r>
              <a:rPr lang="cs-CZ" sz="2400" dirty="0" smtClean="0"/>
              <a:t> do dvojice nebo 1:1</a:t>
            </a:r>
          </a:p>
          <a:p>
            <a:pPr lvl="1"/>
            <a:r>
              <a:rPr lang="cs-CZ" sz="2400" dirty="0" err="1" smtClean="0"/>
              <a:t>Ozobot</a:t>
            </a:r>
            <a:endParaRPr lang="cs-CZ" sz="2400" dirty="0" smtClean="0"/>
          </a:p>
          <a:p>
            <a:pPr lvl="1"/>
            <a:r>
              <a:rPr lang="cs-CZ" sz="2400" dirty="0" err="1" smtClean="0"/>
              <a:t>mBot</a:t>
            </a:r>
            <a:r>
              <a:rPr lang="cs-CZ" sz="2400" dirty="0" smtClean="0"/>
              <a:t>, případně </a:t>
            </a:r>
            <a:r>
              <a:rPr lang="cs-CZ" sz="2400" dirty="0" err="1" smtClean="0"/>
              <a:t>mBot</a:t>
            </a:r>
            <a:r>
              <a:rPr lang="cs-CZ" sz="2400" dirty="0" smtClean="0"/>
              <a:t> Ranger</a:t>
            </a:r>
          </a:p>
          <a:p>
            <a:pPr lvl="1"/>
            <a:r>
              <a:rPr lang="cs-CZ" sz="2400" dirty="0" err="1" smtClean="0"/>
              <a:t>Micro:bit</a:t>
            </a:r>
            <a:endParaRPr lang="cs-CZ" sz="2400" dirty="0" smtClean="0"/>
          </a:p>
          <a:p>
            <a:pPr lvl="1"/>
            <a:r>
              <a:rPr lang="cs-CZ" sz="2400" dirty="0" smtClean="0"/>
              <a:t>SAM </a:t>
            </a:r>
            <a:r>
              <a:rPr lang="cs-CZ" sz="2400" dirty="0" err="1" smtClean="0"/>
              <a:t>Labs</a:t>
            </a:r>
            <a:endParaRPr lang="cs-CZ" sz="2400" dirty="0"/>
          </a:p>
          <a:p>
            <a:pPr lvl="1"/>
            <a:r>
              <a:rPr lang="cs-CZ" sz="2400" dirty="0" err="1" smtClean="0"/>
              <a:t>Arduino</a:t>
            </a:r>
            <a:endParaRPr lang="cs-CZ" sz="2400" dirty="0" smtClean="0"/>
          </a:p>
          <a:p>
            <a:pPr lvl="1"/>
            <a:r>
              <a:rPr lang="cs-CZ" sz="2400" dirty="0" smtClean="0"/>
              <a:t>PASCO</a:t>
            </a:r>
          </a:p>
          <a:p>
            <a:pPr lvl="1"/>
            <a:r>
              <a:rPr lang="cs-CZ" sz="2400" dirty="0" smtClean="0"/>
              <a:t>Hodně lze dělat online, virtuálně a zdarma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2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3E7FF7-DDE4-4FB3-844A-D7B9FC35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720001"/>
            <a:ext cx="8213013" cy="682672"/>
          </a:xfrm>
        </p:spPr>
        <p:txBody>
          <a:bodyPr/>
          <a:lstStyle/>
          <a:p>
            <a:r>
              <a:rPr lang="cs-CZ" dirty="0" smtClean="0"/>
              <a:t>Co je podle nás s otazníkem: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701898-96A9-48AA-BDC3-2836A426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44715"/>
            <a:ext cx="8213012" cy="454889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Základní školy:</a:t>
            </a:r>
          </a:p>
          <a:p>
            <a:endParaRPr lang="cs-CZ" sz="3200" dirty="0" smtClean="0"/>
          </a:p>
          <a:p>
            <a:pPr lvl="1"/>
            <a:r>
              <a:rPr lang="cs-CZ" sz="2400" dirty="0" smtClean="0"/>
              <a:t>3D tisk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err="1" smtClean="0"/>
              <a:t>Droni</a:t>
            </a:r>
            <a:endParaRPr lang="cs-CZ" sz="2400" dirty="0" smtClean="0"/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Virtuální realita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978" y="2760082"/>
            <a:ext cx="4051862" cy="1191354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Mgr. Vojtěch Škarda</a:t>
            </a:r>
          </a:p>
          <a:p>
            <a:pPr marL="0" indent="0" algn="ctr">
              <a:buNone/>
            </a:pPr>
            <a:r>
              <a:rPr lang="cs-CZ" dirty="0" smtClean="0"/>
              <a:t>skardav@plzen.eu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24139" y="2760082"/>
            <a:ext cx="4056873" cy="396625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Mgr. Martina Jedličková</a:t>
            </a:r>
          </a:p>
          <a:p>
            <a:pPr marL="0" indent="0">
              <a:buNone/>
            </a:pPr>
            <a:r>
              <a:rPr lang="cs-CZ" dirty="0" smtClean="0"/>
              <a:t>jedlickovamar@plzen.eu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Děkujeme Vám za pozornost!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01213" y="3960313"/>
            <a:ext cx="407457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cs-CZ" sz="3600" dirty="0"/>
              <a:t>c</a:t>
            </a:r>
            <a:r>
              <a:rPr lang="cs-CZ" sz="3600" dirty="0" smtClean="0"/>
              <a:t>entrumrobotiky.eu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487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999" y="720001"/>
            <a:ext cx="8213013" cy="620527"/>
          </a:xfrm>
        </p:spPr>
        <p:txBody>
          <a:bodyPr/>
          <a:lstStyle/>
          <a:p>
            <a:r>
              <a:rPr lang="cs-CZ" dirty="0" smtClean="0"/>
              <a:t>SITMP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340528"/>
            <a:ext cx="8213012" cy="4797471"/>
          </a:xfrm>
        </p:spPr>
        <p:txBody>
          <a:bodyPr>
            <a:normAutofit/>
          </a:bodyPr>
          <a:lstStyle/>
          <a:p>
            <a:r>
              <a:rPr lang="cs-CZ" dirty="0" smtClean="0"/>
              <a:t>110 zaměstnanců</a:t>
            </a:r>
          </a:p>
          <a:p>
            <a:r>
              <a:rPr lang="cs-CZ" dirty="0" smtClean="0"/>
              <a:t>103 spravovaných organizací</a:t>
            </a:r>
          </a:p>
          <a:p>
            <a:r>
              <a:rPr lang="cs-CZ" dirty="0" smtClean="0"/>
              <a:t>1510 průměrný MĚSÍČNÍ počet řešených požadavků</a:t>
            </a:r>
          </a:p>
          <a:p>
            <a:r>
              <a:rPr lang="cs-CZ" dirty="0" smtClean="0"/>
              <a:t>6000 PC ve správě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600" b="1" dirty="0" smtClean="0"/>
              <a:t>Centrum robotiky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3 (+ 3) zaměstnanci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66 základních a mateřských škol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53 exkurzí, 26 seminářů, 12 akcí pro veřejnost (rok 2018)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31 volnočasových kroužků a 6 příměstských táborů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Dům digitálních dovedností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lužba občanům města Plzně </a:t>
            </a:r>
          </a:p>
          <a:p>
            <a:r>
              <a:rPr lang="cs-CZ" dirty="0" smtClean="0"/>
              <a:t>vzdělávání seniorů, žen na mateřské dovolené, začínajících podnikatelů</a:t>
            </a:r>
          </a:p>
          <a:p>
            <a:r>
              <a:rPr lang="cs-CZ" dirty="0"/>
              <a:t>d</a:t>
            </a:r>
            <a:r>
              <a:rPr lang="cs-CZ" dirty="0" smtClean="0"/>
              <a:t>ny otevřených dveří – pro veřejnost, pro školy</a:t>
            </a:r>
          </a:p>
          <a:p>
            <a:r>
              <a:rPr lang="cs-CZ" dirty="0" smtClean="0"/>
              <a:t>6 pololetních odpoledních kroužků pro děti</a:t>
            </a:r>
          </a:p>
          <a:p>
            <a:endParaRPr lang="cs-CZ" dirty="0"/>
          </a:p>
          <a:p>
            <a:r>
              <a:rPr lang="cs-CZ" dirty="0" smtClean="0"/>
              <a:t>Postupně sílil zájem a snaha našeho ředitele o vzdělávání dětí…</a:t>
            </a:r>
          </a:p>
        </p:txBody>
      </p:sp>
    </p:spTree>
    <p:extLst>
      <p:ext uri="{BB962C8B-B14F-4D97-AF65-F5344CB8AC3E}">
        <p14:creationId xmlns:p14="http://schemas.microsoft.com/office/powerpoint/2010/main" val="37052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4BC7967-1276-4F3E-9A90-1BA0134E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…</a:t>
            </a:r>
            <a:r>
              <a:rPr lang="cs-CZ" dirty="0"/>
              <a:t>v oblasti programování, </a:t>
            </a:r>
            <a:br>
              <a:rPr lang="cs-CZ" dirty="0"/>
            </a:br>
            <a:endParaRPr lang="cs-CZ" dirty="0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xmlns="" id="{AAF12890-2738-4A7B-BBAA-804035521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322" y="2160588"/>
            <a:ext cx="5962119" cy="3976687"/>
          </a:xfrm>
        </p:spPr>
      </p:pic>
    </p:spTree>
    <p:extLst>
      <p:ext uri="{BB962C8B-B14F-4D97-AF65-F5344CB8AC3E}">
        <p14:creationId xmlns:p14="http://schemas.microsoft.com/office/powerpoint/2010/main" val="2805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4BC7967-1276-4F3E-9A90-1BA0134E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robotiky</a:t>
            </a:r>
            <a:r>
              <a:rPr lang="cs-CZ" dirty="0"/>
              <a:t>, </a:t>
            </a:r>
            <a:br>
              <a:rPr lang="cs-CZ" dirty="0"/>
            </a:b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xmlns="" id="{9916D6E1-D4CC-43E4-A866-6D8D18ED4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38" y="2160588"/>
            <a:ext cx="5966487" cy="3976687"/>
          </a:xfrm>
        </p:spPr>
      </p:pic>
    </p:spTree>
    <p:extLst>
      <p:ext uri="{BB962C8B-B14F-4D97-AF65-F5344CB8AC3E}">
        <p14:creationId xmlns:p14="http://schemas.microsoft.com/office/powerpoint/2010/main" val="4567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4BC7967-1276-4F3E-9A90-1BA0134E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elektroniky</a:t>
            </a:r>
            <a:r>
              <a:rPr lang="cs-CZ" dirty="0"/>
              <a:t>, </a:t>
            </a:r>
            <a:br>
              <a:rPr lang="cs-CZ" dirty="0"/>
            </a:b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xmlns="" id="{B1584DB6-8E3E-401B-B0F9-FFC68E387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38" y="2160588"/>
            <a:ext cx="5966487" cy="3976687"/>
          </a:xfrm>
        </p:spPr>
      </p:pic>
    </p:spTree>
    <p:extLst>
      <p:ext uri="{BB962C8B-B14F-4D97-AF65-F5344CB8AC3E}">
        <p14:creationId xmlns:p14="http://schemas.microsoft.com/office/powerpoint/2010/main" val="22259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4BC7967-1276-4F3E-9A90-1BA0134E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přírodních </a:t>
            </a:r>
            <a:r>
              <a:rPr lang="cs-CZ" dirty="0"/>
              <a:t>věd, </a:t>
            </a:r>
            <a:br>
              <a:rPr lang="cs-CZ" dirty="0"/>
            </a:b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xmlns="" id="{7824545B-E6B0-4814-8D89-29C848E05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38" y="2160588"/>
            <a:ext cx="5966487" cy="3976687"/>
          </a:xfrm>
        </p:spPr>
      </p:pic>
    </p:spTree>
    <p:extLst>
      <p:ext uri="{BB962C8B-B14F-4D97-AF65-F5344CB8AC3E}">
        <p14:creationId xmlns:p14="http://schemas.microsoft.com/office/powerpoint/2010/main" val="42838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4BC7967-1276-4F3E-9A90-1BA0134E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3D </a:t>
            </a:r>
            <a:r>
              <a:rPr lang="cs-CZ" dirty="0"/>
              <a:t>modelování a 3D tisku,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B96B03DD-72FB-4648-87BF-616091881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38" y="2160588"/>
            <a:ext cx="5966487" cy="3976687"/>
          </a:xfrm>
        </p:spPr>
      </p:pic>
    </p:spTree>
    <p:extLst>
      <p:ext uri="{BB962C8B-B14F-4D97-AF65-F5344CB8AC3E}">
        <p14:creationId xmlns:p14="http://schemas.microsoft.com/office/powerpoint/2010/main" val="40671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2508</TotalTime>
  <Words>356</Words>
  <Application>Microsoft Office PowerPoint</Application>
  <PresentationFormat>Předvádění na obrazovce (4:3)</PresentationFormat>
  <Paragraphs>93</Paragraphs>
  <Slides>22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Centrum robotiky</vt:lpstr>
      <vt:lpstr>Správa informačních technologií města Plzně</vt:lpstr>
      <vt:lpstr>SITMP</vt:lpstr>
      <vt:lpstr> Dům digitálních dovedností</vt:lpstr>
      <vt:lpstr> …v oblasti programování,  </vt:lpstr>
      <vt:lpstr> robotiky,  </vt:lpstr>
      <vt:lpstr> elektroniky,  </vt:lpstr>
      <vt:lpstr> přírodních věd,  </vt:lpstr>
      <vt:lpstr> 3D modelování a 3D tisku,</vt:lpstr>
      <vt:lpstr> fotografie a videa.  </vt:lpstr>
      <vt:lpstr>Prezentace aplikace PowerPoint</vt:lpstr>
      <vt:lpstr>Centrum robotiky</vt:lpstr>
      <vt:lpstr>Co dětem, žákům a pedagogům v  Centru robotiky děláme?</vt:lpstr>
      <vt:lpstr>Centrum robotiky a děti:</vt:lpstr>
      <vt:lpstr>Centrum robotiky a žáci:</vt:lpstr>
      <vt:lpstr>Prezentace aplikace PowerPoint</vt:lpstr>
      <vt:lpstr>Centrum robotiky a pedagogové:</vt:lpstr>
      <vt:lpstr>Prezentace aplikace PowerPoint</vt:lpstr>
      <vt:lpstr>Co je podle nás dobré využívat:</vt:lpstr>
      <vt:lpstr>Co je podle nás dobré využívat:</vt:lpstr>
      <vt:lpstr>Co je podle nás s otazníkem:</vt:lpstr>
      <vt:lpstr> Děkujeme Vám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 Strapchev</dc:creator>
  <cp:lastModifiedBy>Jedličková Martina - SITMP</cp:lastModifiedBy>
  <cp:revision>65</cp:revision>
  <dcterms:created xsi:type="dcterms:W3CDTF">2019-03-14T15:57:38Z</dcterms:created>
  <dcterms:modified xsi:type="dcterms:W3CDTF">2019-04-16T11:31:34Z</dcterms:modified>
</cp:coreProperties>
</file>