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0" r:id="rId3"/>
    <p:sldId id="319" r:id="rId4"/>
    <p:sldId id="320" r:id="rId5"/>
    <p:sldId id="272" r:id="rId6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84188" autoAdjust="0"/>
  </p:normalViewPr>
  <p:slideViewPr>
    <p:cSldViewPr>
      <p:cViewPr varScale="1">
        <p:scale>
          <a:sx n="94" d="100"/>
          <a:sy n="94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AB32949-DD16-4518-8609-E81FB0745BE2}" type="datetime1">
              <a:rPr lang="sk-SK" smtClean="0"/>
              <a:t>15. 4. 2019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CE99E75B-2935-401B-B6EE-A6BFB7BCB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13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9A1268C-C258-4935-B94B-A11B9A7F8D66}" type="datetime1">
              <a:rPr lang="sk-SK" smtClean="0"/>
              <a:t>15. 4. 2019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D0A46E-FBA5-40EA-8DC4-756F03ABB7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6120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A46E-FBA5-40EA-8DC4-756F03ABB780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7097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 smtClean="0"/>
              <a:t>Nové trendy, nové technologie,</a:t>
            </a:r>
            <a:r>
              <a:rPr lang="cs-CZ" baseline="0" noProof="0" dirty="0" smtClean="0"/>
              <a:t> potřeba kvalifikovaných pracovníků pro trh práce</a:t>
            </a:r>
            <a:endParaRPr lang="cs-CZ" noProof="0" dirty="0" smtClean="0"/>
          </a:p>
          <a:p>
            <a:r>
              <a:rPr lang="cs-CZ" noProof="0" dirty="0" smtClean="0"/>
              <a:t>Předváděcí</a:t>
            </a:r>
            <a:r>
              <a:rPr lang="cs-CZ" baseline="0" noProof="0" dirty="0" smtClean="0"/>
              <a:t> elektromobil VŠB-TU Ostrava, </a:t>
            </a:r>
            <a:r>
              <a:rPr lang="cs-CZ" noProof="0" dirty="0" smtClean="0"/>
              <a:t>který spolupracuje prostřednictví</a:t>
            </a:r>
            <a:r>
              <a:rPr lang="cs-CZ" baseline="0" noProof="0" dirty="0" smtClean="0"/>
              <a:t> MAK na realizaci projektu</a:t>
            </a:r>
            <a:endParaRPr lang="en-GB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A46E-FBA5-40EA-8DC4-756F03ABB780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439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Vyučování ve škole i praktická příprava</a:t>
            </a:r>
            <a:r>
              <a:rPr lang="cs-CZ" baseline="0" dirty="0" smtClean="0"/>
              <a:t> ve firmě</a:t>
            </a:r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A46E-FBA5-40EA-8DC4-756F03ABB780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067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Vyučování ve škole i praktická příprava</a:t>
            </a:r>
            <a:r>
              <a:rPr lang="cs-CZ" baseline="0" dirty="0" smtClean="0"/>
              <a:t> ve firmě</a:t>
            </a:r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A46E-FBA5-40EA-8DC4-756F03ABB780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984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A46E-FBA5-40EA-8DC4-756F03ABB780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433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D19F-3D4F-4186-B731-571FAA3C8B46}" type="datetimeFigureOut">
              <a:rPr lang="sk-SK" smtClean="0"/>
              <a:pPr/>
              <a:t>15. 4. 2019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12ED-FA00-4028-8F2E-6F4B0D63619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wproject.eu/cs/hom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1818241"/>
            <a:ext cx="5616624" cy="1782209"/>
          </a:xfrm>
        </p:spPr>
        <p:txBody>
          <a:bodyPr>
            <a:noAutofit/>
          </a:bodyPr>
          <a:lstStyle/>
          <a:p>
            <a:pPr algn="r"/>
            <a:r>
              <a:rPr lang="sk-SK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sk-SK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cs-CZ" sz="3600" b="1" dirty="0" smtClean="0">
                <a:solidFill>
                  <a:srgbClr val="33973F"/>
                </a:solidFill>
                <a:latin typeface="Century Gothic" pitchFamily="34" charset="0"/>
                <a:cs typeface="Times New Roman" pitchFamily="18" charset="0"/>
              </a:rPr>
              <a:t>Projekt Green </a:t>
            </a:r>
            <a:r>
              <a:rPr lang="cs-CZ" sz="3600" b="1" dirty="0" err="1" smtClean="0">
                <a:solidFill>
                  <a:srgbClr val="33973F"/>
                </a:solidFill>
                <a:latin typeface="Century Gothic" pitchFamily="34" charset="0"/>
                <a:cs typeface="Times New Roman" pitchFamily="18" charset="0"/>
              </a:rPr>
              <a:t>Wheels</a:t>
            </a:r>
            <a: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>Příklad</a:t>
            </a:r>
            <a:r>
              <a:rPr lang="cs-CZ" sz="2800" b="1" dirty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>zavádění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>inovací </a:t>
            </a:r>
            <a:br>
              <a:rPr lang="cs-CZ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cs-CZ" sz="2800" b="1" dirty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>do počátečního odborného vzdělávání</a:t>
            </a:r>
            <a:r>
              <a:rPr lang="en-GB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en-GB" sz="2800" b="1" dirty="0" smtClean="0">
                <a:solidFill>
                  <a:srgbClr val="003F58"/>
                </a:solidFill>
                <a:latin typeface="Century Gothic" pitchFamily="34" charset="0"/>
                <a:cs typeface="Times New Roman" pitchFamily="18" charset="0"/>
              </a:rPr>
            </a:b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51520" y="289922"/>
            <a:ext cx="8712968" cy="6617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7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Konference „Počítač ve škole 2019“</a:t>
            </a:r>
            <a:endParaRPr lang="en-US" sz="37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Viola Horská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Obrázek 1" descr="RGB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43" y="4468106"/>
            <a:ext cx="2767913" cy="78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263"/>
            <a:ext cx="8229600" cy="1143000"/>
          </a:xfrm>
        </p:spPr>
        <p:txBody>
          <a:bodyPr anchor="ctr">
            <a:normAutofit/>
          </a:bodyPr>
          <a:lstStyle/>
          <a:p>
            <a:pPr algn="r"/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Proč</a:t>
            </a:r>
            <a:r>
              <a:rPr lang="en-GB" sz="40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projekt </a:t>
            </a:r>
            <a:r>
              <a:rPr lang="en-GB" sz="4000" b="1" dirty="0" smtClean="0">
                <a:solidFill>
                  <a:schemeClr val="bg1"/>
                </a:solidFill>
                <a:latin typeface="Century Gothic" pitchFamily="34" charset="0"/>
              </a:rPr>
              <a:t>Green Wheels</a:t>
            </a:r>
            <a:endParaRPr lang="en-GB" sz="4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110" y="1519324"/>
            <a:ext cx="8229600" cy="403244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en-GB" dirty="0"/>
          </a:p>
        </p:txBody>
      </p:sp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3238"/>
            <a:ext cx="9525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4995457" cy="324607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132632" y="1700808"/>
            <a:ext cx="40113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>
              <a:spcAft>
                <a:spcPts val="1200"/>
              </a:spcAft>
            </a:pPr>
            <a:r>
              <a:rPr lang="cs-CZ" sz="2600" dirty="0" smtClean="0"/>
              <a:t>nové technologie a trendy</a:t>
            </a:r>
          </a:p>
          <a:p>
            <a:pPr marL="288000">
              <a:spcAft>
                <a:spcPts val="1200"/>
              </a:spcAft>
            </a:pPr>
            <a:r>
              <a:rPr lang="cs-CZ" sz="2600" dirty="0"/>
              <a:t>p</a:t>
            </a:r>
            <a:r>
              <a:rPr lang="cs-CZ" sz="2600" dirty="0" smtClean="0"/>
              <a:t>otřeba kvalifikovaných pracovníků pro trh práce</a:t>
            </a:r>
          </a:p>
          <a:p>
            <a:pPr marL="288000">
              <a:spcAft>
                <a:spcPts val="1200"/>
              </a:spcAft>
            </a:pPr>
            <a:r>
              <a:rPr lang="cs-CZ" sz="2600" dirty="0"/>
              <a:t>n</a:t>
            </a:r>
            <a:r>
              <a:rPr lang="cs-CZ" sz="2600" dirty="0" smtClean="0"/>
              <a:t>edostatek výukových a metodických materiálů</a:t>
            </a:r>
          </a:p>
          <a:p>
            <a:pPr marL="288000">
              <a:spcAft>
                <a:spcPts val="600"/>
              </a:spcAft>
            </a:pPr>
            <a:r>
              <a:rPr lang="cs-CZ" sz="2600" dirty="0" smtClean="0"/>
              <a:t>nutná metodická podpora učitelů</a:t>
            </a:r>
            <a:endParaRPr lang="en-GB" sz="2600" dirty="0"/>
          </a:p>
        </p:txBody>
      </p:sp>
      <p:sp>
        <p:nvSpPr>
          <p:cNvPr id="12" name="Freeform 29"/>
          <p:cNvSpPr>
            <a:spLocks noEditPoints="1"/>
          </p:cNvSpPr>
          <p:nvPr/>
        </p:nvSpPr>
        <p:spPr bwMode="auto">
          <a:xfrm>
            <a:off x="4994791" y="1730005"/>
            <a:ext cx="454262" cy="4826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13" name="Freeform 29"/>
          <p:cNvSpPr>
            <a:spLocks noEditPoints="1"/>
          </p:cNvSpPr>
          <p:nvPr/>
        </p:nvSpPr>
        <p:spPr bwMode="auto">
          <a:xfrm>
            <a:off x="4994791" y="2280784"/>
            <a:ext cx="454262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14" name="Freeform 29"/>
          <p:cNvSpPr>
            <a:spLocks noEditPoints="1"/>
          </p:cNvSpPr>
          <p:nvPr/>
        </p:nvSpPr>
        <p:spPr bwMode="auto">
          <a:xfrm>
            <a:off x="4982145" y="4143568"/>
            <a:ext cx="454262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11" name="Freeform 29"/>
          <p:cNvSpPr>
            <a:spLocks noEditPoints="1"/>
          </p:cNvSpPr>
          <p:nvPr/>
        </p:nvSpPr>
        <p:spPr bwMode="auto">
          <a:xfrm>
            <a:off x="4994473" y="3196234"/>
            <a:ext cx="454262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637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263"/>
            <a:ext cx="8229600" cy="114300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Co nového přináší projekt</a:t>
            </a:r>
            <a:b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Green </a:t>
            </a:r>
            <a:r>
              <a:rPr lang="cs-CZ" sz="4000" b="1" dirty="0" err="1" smtClean="0">
                <a:solidFill>
                  <a:schemeClr val="bg1"/>
                </a:solidFill>
                <a:latin typeface="Century Gothic" pitchFamily="34" charset="0"/>
              </a:rPr>
              <a:t>Wheels</a:t>
            </a:r>
            <a:endParaRPr lang="en-GB" sz="4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032" y="1412776"/>
            <a:ext cx="8604448" cy="418239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Nový vzdělávací obsah </a:t>
            </a:r>
            <a:r>
              <a:rPr lang="cs-CZ" sz="2800" b="1" dirty="0" smtClean="0">
                <a:solidFill>
                  <a:srgbClr val="C00000"/>
                </a:solidFill>
              </a:rPr>
              <a:t>využívající principy </a:t>
            </a:r>
            <a:r>
              <a:rPr lang="cs-CZ" sz="2800" b="1" dirty="0">
                <a:solidFill>
                  <a:srgbClr val="C00000"/>
                </a:solidFill>
              </a:rPr>
              <a:t>ECVET </a:t>
            </a:r>
            <a:r>
              <a:rPr lang="cs-CZ" sz="2800" dirty="0" smtClean="0"/>
              <a:t>(jednotky výsledků učení) pro využití ve výuce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7 </a:t>
            </a:r>
            <a:r>
              <a:rPr lang="cs-CZ" sz="2800" b="1" dirty="0">
                <a:solidFill>
                  <a:srgbClr val="C00000"/>
                </a:solidFill>
              </a:rPr>
              <a:t>jasně definovaných jednotek výsledků učení </a:t>
            </a:r>
            <a:r>
              <a:rPr lang="cs-CZ" sz="2800" dirty="0" smtClean="0"/>
              <a:t>zaměřených na </a:t>
            </a:r>
            <a:r>
              <a:rPr lang="cs-CZ" sz="2800" dirty="0"/>
              <a:t>obsluhu, opravy a servis hybridních a elektrických </a:t>
            </a:r>
            <a:r>
              <a:rPr lang="cs-CZ" sz="2800" dirty="0" smtClean="0"/>
              <a:t>vozidel</a:t>
            </a:r>
            <a:endParaRPr lang="cs-CZ" sz="2800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S</a:t>
            </a:r>
            <a:r>
              <a:rPr lang="cs-CZ" sz="2800" dirty="0" smtClean="0"/>
              <a:t>ada </a:t>
            </a:r>
            <a:r>
              <a:rPr lang="cs-CZ" sz="2800" b="1" dirty="0">
                <a:solidFill>
                  <a:srgbClr val="C00000"/>
                </a:solidFill>
              </a:rPr>
              <a:t>online inovativních</a:t>
            </a:r>
            <a:r>
              <a:rPr lang="cs-CZ" sz="2800" b="1" dirty="0"/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výukových a metodických materiálů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/>
              <a:t>a </a:t>
            </a:r>
            <a:r>
              <a:rPr lang="cs-CZ" sz="2800" dirty="0" smtClean="0"/>
              <a:t>zdrojů </a:t>
            </a:r>
            <a:r>
              <a:rPr lang="cs-CZ" sz="2800" dirty="0"/>
              <a:t>pro výuku nových obsahů </a:t>
            </a:r>
            <a:r>
              <a:rPr lang="cs-CZ" sz="2800" dirty="0" smtClean="0"/>
              <a:t>ke </a:t>
            </a:r>
            <a:r>
              <a:rPr lang="cs-CZ" sz="2800" dirty="0"/>
              <a:t>každé </a:t>
            </a:r>
            <a:r>
              <a:rPr lang="cs-CZ" sz="2800" dirty="0" smtClean="0"/>
              <a:t>jednotce</a:t>
            </a:r>
            <a:endParaRPr lang="cs-CZ" sz="2800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00" dirty="0" smtClean="0"/>
              <a:t>Systém </a:t>
            </a:r>
            <a:r>
              <a:rPr lang="cs-CZ" sz="2800" b="1" dirty="0">
                <a:solidFill>
                  <a:srgbClr val="C00000"/>
                </a:solidFill>
              </a:rPr>
              <a:t>metodické podpory pro učitele </a:t>
            </a:r>
            <a:r>
              <a:rPr lang="cs-CZ" sz="2800" dirty="0" smtClean="0"/>
              <a:t>(e-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online fórum, online slovník odborných termínů…)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Online platforma ve 4 jazykových </a:t>
            </a:r>
            <a:r>
              <a:rPr lang="cs-CZ" sz="2800" dirty="0" smtClean="0"/>
              <a:t>mutacích, všechny výstupy   v češtině na </a:t>
            </a:r>
            <a:r>
              <a:rPr lang="cs-CZ" sz="2800" b="1" dirty="0">
                <a:solidFill>
                  <a:srgbClr val="C00000"/>
                </a:solidFill>
                <a:hlinkClick r:id="rId3"/>
              </a:rPr>
              <a:t>http://www.gwproject.eu/cs/home</a:t>
            </a:r>
            <a:r>
              <a:rPr lang="cs-CZ" sz="2800" b="1" dirty="0" smtClean="0">
                <a:solidFill>
                  <a:srgbClr val="C00000"/>
                </a:solidFill>
                <a:hlinkClick r:id="rId3"/>
              </a:rPr>
              <a:t>/ </a:t>
            </a:r>
            <a:endParaRPr lang="cs-CZ" sz="2800" b="1" dirty="0"/>
          </a:p>
        </p:txBody>
      </p:sp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3238"/>
            <a:ext cx="9525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Freeform 29"/>
          <p:cNvSpPr>
            <a:spLocks noEditPoints="1"/>
          </p:cNvSpPr>
          <p:nvPr/>
        </p:nvSpPr>
        <p:spPr bwMode="auto">
          <a:xfrm>
            <a:off x="80685" y="1331942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7" name="Freeform 29"/>
          <p:cNvSpPr>
            <a:spLocks noEditPoints="1"/>
          </p:cNvSpPr>
          <p:nvPr/>
        </p:nvSpPr>
        <p:spPr bwMode="auto">
          <a:xfrm>
            <a:off x="71474" y="2159688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8" name="Freeform 29"/>
          <p:cNvSpPr>
            <a:spLocks noEditPoints="1"/>
          </p:cNvSpPr>
          <p:nvPr/>
        </p:nvSpPr>
        <p:spPr bwMode="auto">
          <a:xfrm>
            <a:off x="80685" y="2986669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11" name="Freeform 29"/>
          <p:cNvSpPr>
            <a:spLocks noEditPoints="1"/>
          </p:cNvSpPr>
          <p:nvPr/>
        </p:nvSpPr>
        <p:spPr bwMode="auto">
          <a:xfrm>
            <a:off x="71474" y="3813650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  <p:sp>
        <p:nvSpPr>
          <p:cNvPr id="13" name="Freeform 29"/>
          <p:cNvSpPr>
            <a:spLocks noEditPoints="1"/>
          </p:cNvSpPr>
          <p:nvPr/>
        </p:nvSpPr>
        <p:spPr bwMode="auto">
          <a:xfrm>
            <a:off x="80685" y="4640631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557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263"/>
            <a:ext cx="8229600" cy="114300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Jak budou využity výstupy </a:t>
            </a:r>
            <a:b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Century Gothic" pitchFamily="34" charset="0"/>
              </a:rPr>
              <a:t>projektu Green </a:t>
            </a:r>
            <a:r>
              <a:rPr lang="cs-CZ" sz="4000" b="1" dirty="0" err="1" smtClean="0">
                <a:solidFill>
                  <a:schemeClr val="bg1"/>
                </a:solidFill>
                <a:latin typeface="Century Gothic" pitchFamily="34" charset="0"/>
              </a:rPr>
              <a:t>Wheels</a:t>
            </a:r>
            <a:endParaRPr lang="en-GB" sz="4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268" y="1700808"/>
            <a:ext cx="8560246" cy="367240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800" dirty="0" smtClean="0"/>
              <a:t>Bude </a:t>
            </a:r>
            <a:r>
              <a:rPr lang="cs-CZ" sz="2800" dirty="0"/>
              <a:t>zpracován návrh na </a:t>
            </a:r>
            <a:r>
              <a:rPr lang="cs-CZ" sz="2800" b="1" dirty="0">
                <a:solidFill>
                  <a:srgbClr val="C00000"/>
                </a:solidFill>
              </a:rPr>
              <a:t>implementaci jednotek výsledků učení GW v ČR</a:t>
            </a:r>
            <a:r>
              <a:rPr lang="cs-CZ" sz="2800" dirty="0"/>
              <a:t>. Ukazují se tyto možnosti implementace: 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 smtClean="0"/>
              <a:t>vnitrostátní </a:t>
            </a:r>
            <a:r>
              <a:rPr lang="cs-CZ" sz="2800" dirty="0"/>
              <a:t>a zahraniční </a:t>
            </a:r>
            <a:r>
              <a:rPr lang="cs-CZ" sz="2800" b="1" dirty="0">
                <a:solidFill>
                  <a:srgbClr val="C00000"/>
                </a:solidFill>
              </a:rPr>
              <a:t>mobility</a:t>
            </a:r>
            <a:r>
              <a:rPr lang="cs-CZ" sz="2800" dirty="0"/>
              <a:t>; 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 smtClean="0"/>
              <a:t>začlenění </a:t>
            </a:r>
            <a:r>
              <a:rPr lang="cs-CZ" sz="2800" dirty="0"/>
              <a:t>nových obsahů do </a:t>
            </a:r>
            <a:r>
              <a:rPr lang="cs-CZ" sz="2800" b="1" dirty="0">
                <a:solidFill>
                  <a:srgbClr val="C00000"/>
                </a:solidFill>
              </a:rPr>
              <a:t>ŠVP</a:t>
            </a:r>
            <a:r>
              <a:rPr lang="cs-CZ" sz="2800" dirty="0"/>
              <a:t>; 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800" dirty="0" smtClean="0"/>
              <a:t>nastavení </a:t>
            </a:r>
            <a:r>
              <a:rPr lang="cs-CZ" sz="2800" b="1" dirty="0">
                <a:solidFill>
                  <a:srgbClr val="C00000"/>
                </a:solidFill>
              </a:rPr>
              <a:t>spolupráce </a:t>
            </a:r>
            <a:r>
              <a:rPr lang="cs-CZ" sz="2800" b="1" dirty="0" smtClean="0">
                <a:solidFill>
                  <a:srgbClr val="C00000"/>
                </a:solidFill>
              </a:rPr>
              <a:t>s </a:t>
            </a:r>
            <a:r>
              <a:rPr lang="cs-CZ" sz="2800" b="1" dirty="0">
                <a:solidFill>
                  <a:srgbClr val="C00000"/>
                </a:solidFill>
              </a:rPr>
              <a:t>firmami</a:t>
            </a:r>
            <a:r>
              <a:rPr lang="cs-CZ" sz="2800" dirty="0"/>
              <a:t>; 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možná </a:t>
            </a:r>
            <a:r>
              <a:rPr lang="cs-CZ" sz="2800" dirty="0"/>
              <a:t>vazba na příbuzné </a:t>
            </a:r>
            <a:r>
              <a:rPr lang="cs-CZ" sz="2800" b="1" dirty="0">
                <a:solidFill>
                  <a:srgbClr val="C00000"/>
                </a:solidFill>
              </a:rPr>
              <a:t>kvalifikace NSK</a:t>
            </a:r>
            <a:r>
              <a:rPr lang="cs-CZ" sz="2800" dirty="0"/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0"/>
          </a:p>
        </p:txBody>
      </p:sp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3238"/>
            <a:ext cx="9525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Freeform 29"/>
          <p:cNvSpPr>
            <a:spLocks noEditPoints="1"/>
          </p:cNvSpPr>
          <p:nvPr/>
        </p:nvSpPr>
        <p:spPr bwMode="auto">
          <a:xfrm>
            <a:off x="76710" y="1728768"/>
            <a:ext cx="481558" cy="484139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1"/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955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296" y="0"/>
            <a:ext cx="8229600" cy="1143000"/>
          </a:xfrm>
        </p:spPr>
        <p:txBody>
          <a:bodyPr>
            <a:normAutofit/>
          </a:bodyPr>
          <a:lstStyle/>
          <a:p>
            <a:pPr algn="r"/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6296" y="1196753"/>
            <a:ext cx="822960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6000" dirty="0" smtClean="0"/>
          </a:p>
          <a:p>
            <a:pPr marL="0" indent="0" algn="ctr">
              <a:spcBef>
                <a:spcPts val="1200"/>
              </a:spcBef>
              <a:buNone/>
              <a:defRPr/>
            </a:pPr>
            <a:r>
              <a:rPr lang="cs-CZ" sz="6000" dirty="0" smtClean="0"/>
              <a:t>Děkuji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cs-CZ" sz="6000" dirty="0" smtClean="0"/>
              <a:t>za pozornost!</a:t>
            </a:r>
            <a:endParaRPr lang="cs-CZ" sz="6000" dirty="0"/>
          </a:p>
        </p:txBody>
      </p:sp>
      <p:cxnSp>
        <p:nvCxnSpPr>
          <p:cNvPr id="4" name="Straight Connector 18"/>
          <p:cNvCxnSpPr/>
          <p:nvPr/>
        </p:nvCxnSpPr>
        <p:spPr>
          <a:xfrm flipV="1">
            <a:off x="2195736" y="1988840"/>
            <a:ext cx="0" cy="2348705"/>
          </a:xfrm>
          <a:prstGeom prst="line">
            <a:avLst/>
          </a:prstGeom>
          <a:ln w="38100" cap="sq">
            <a:solidFill>
              <a:srgbClr val="33973F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8"/>
          <p:cNvCxnSpPr/>
          <p:nvPr/>
        </p:nvCxnSpPr>
        <p:spPr>
          <a:xfrm flipV="1">
            <a:off x="7020272" y="2318256"/>
            <a:ext cx="0" cy="2348705"/>
          </a:xfrm>
          <a:prstGeom prst="line">
            <a:avLst/>
          </a:prstGeom>
          <a:ln w="38100" cap="sq">
            <a:solidFill>
              <a:srgbClr val="33973F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9"/>
          <p:cNvCxnSpPr/>
          <p:nvPr/>
        </p:nvCxnSpPr>
        <p:spPr>
          <a:xfrm>
            <a:off x="2195736" y="1988840"/>
            <a:ext cx="795528" cy="0"/>
          </a:xfrm>
          <a:prstGeom prst="line">
            <a:avLst/>
          </a:prstGeom>
          <a:ln w="38100" cap="sq">
            <a:solidFill>
              <a:srgbClr val="33973F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"/>
          <p:cNvCxnSpPr/>
          <p:nvPr/>
        </p:nvCxnSpPr>
        <p:spPr>
          <a:xfrm>
            <a:off x="6224744" y="4681417"/>
            <a:ext cx="795528" cy="0"/>
          </a:xfrm>
          <a:prstGeom prst="line">
            <a:avLst/>
          </a:prstGeom>
          <a:ln w="38100" cap="sq">
            <a:solidFill>
              <a:srgbClr val="33973F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210</Words>
  <Application>Microsoft Office PowerPoint</Application>
  <PresentationFormat>Předvádění na obrazovce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Motív Office</vt:lpstr>
      <vt:lpstr> Projekt Green Wheels Příklad zavádění inovací  do počátečního odborného vzdělávání </vt:lpstr>
      <vt:lpstr>Proč projekt Green Wheels</vt:lpstr>
      <vt:lpstr>Co nového přináší projekt Green Wheels</vt:lpstr>
      <vt:lpstr>Jak budou využity výstupy  projektu Green Wheels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Green Wheels Work Package 11</dc:title>
  <dc:creator>cfme01</dc:creator>
  <cp:lastModifiedBy>viola.horska</cp:lastModifiedBy>
  <cp:revision>400</cp:revision>
  <cp:lastPrinted>2019-04-15T13:34:36Z</cp:lastPrinted>
  <dcterms:created xsi:type="dcterms:W3CDTF">2017-06-08T07:30:48Z</dcterms:created>
  <dcterms:modified xsi:type="dcterms:W3CDTF">2019-04-15T13:34:46Z</dcterms:modified>
</cp:coreProperties>
</file>