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69" r:id="rId5"/>
    <p:sldId id="257" r:id="rId6"/>
    <p:sldId id="318" r:id="rId7"/>
    <p:sldId id="322" r:id="rId8"/>
    <p:sldId id="262" r:id="rId9"/>
    <p:sldId id="324" r:id="rId10"/>
    <p:sldId id="319" r:id="rId11"/>
    <p:sldId id="320" r:id="rId12"/>
    <p:sldId id="323" r:id="rId13"/>
    <p:sldId id="261" r:id="rId14"/>
    <p:sldId id="325" r:id="rId15"/>
    <p:sldId id="263" r:id="rId16"/>
    <p:sldId id="276" r:id="rId17"/>
    <p:sldId id="326" r:id="rId18"/>
    <p:sldId id="327" r:id="rId19"/>
    <p:sldId id="328" r:id="rId20"/>
    <p:sldId id="329" r:id="rId21"/>
    <p:sldId id="330" r:id="rId22"/>
    <p:sldId id="321" r:id="rId23"/>
    <p:sldId id="331" r:id="rId24"/>
    <p:sldId id="275" r:id="rId25"/>
  </p:sldIdLst>
  <p:sldSz cx="12192000" cy="6858000"/>
  <p:notesSz cx="6797675" cy="99822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B2B88A-1A98-4CA0-89B3-DEFA4DDAF222}" v="12" dt="2019-04-09T11:39:26.985"/>
    <p1510:client id="{AB9B73E3-1993-4745-BD4F-5A27530BCBCF}" v="1940" dt="2019-04-09T13:40:44.3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78" autoAdjust="0"/>
  </p:normalViewPr>
  <p:slideViewPr>
    <p:cSldViewPr snapToGrid="0">
      <p:cViewPr varScale="1">
        <p:scale>
          <a:sx n="99" d="100"/>
          <a:sy n="99" d="100"/>
        </p:scale>
        <p:origin x="9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jurková Jitka" userId="S::jitka.pajurkova@o2.cz::65320d83-7df6-42ec-8605-17631f61ae2b" providerId="AD" clId="Web-{7B03B01F-3CA5-43C0-8D46-5469D734DEE3}"/>
    <pc:docChg chg="modSld">
      <pc:chgData name="Pajurková Jitka" userId="S::jitka.pajurkova@o2.cz::65320d83-7df6-42ec-8605-17631f61ae2b" providerId="AD" clId="Web-{7B03B01F-3CA5-43C0-8D46-5469D734DEE3}" dt="2019-04-09T13:50:30.970" v="6"/>
      <pc:docMkLst>
        <pc:docMk/>
      </pc:docMkLst>
      <pc:sldChg chg="modNotes">
        <pc:chgData name="Pajurková Jitka" userId="S::jitka.pajurkova@o2.cz::65320d83-7df6-42ec-8605-17631f61ae2b" providerId="AD" clId="Web-{7B03B01F-3CA5-43C0-8D46-5469D734DEE3}" dt="2019-04-09T13:50:01.454" v="0"/>
        <pc:sldMkLst>
          <pc:docMk/>
          <pc:sldMk cId="2138765593" sldId="257"/>
        </pc:sldMkLst>
      </pc:sldChg>
      <pc:sldChg chg="modNotes">
        <pc:chgData name="Pajurková Jitka" userId="S::jitka.pajurkova@o2.cz::65320d83-7df6-42ec-8605-17631f61ae2b" providerId="AD" clId="Web-{7B03B01F-3CA5-43C0-8D46-5469D734DEE3}" dt="2019-04-09T13:50:30.970" v="6"/>
        <pc:sldMkLst>
          <pc:docMk/>
          <pc:sldMk cId="4080988531" sldId="318"/>
        </pc:sldMkLst>
      </pc:sldChg>
    </pc:docChg>
  </pc:docChgLst>
  <pc:docChgLst>
    <pc:chgData name="Pajurková Jitka" userId="S::jitka.pajurkova@o2.cz::65320d83-7df6-42ec-8605-17631f61ae2b" providerId="AD" clId="Web-{C0B2B88A-1A98-4CA0-89B3-DEFA4DDAF222}"/>
    <pc:docChg chg="modSld">
      <pc:chgData name="Pajurková Jitka" userId="S::jitka.pajurkova@o2.cz::65320d83-7df6-42ec-8605-17631f61ae2b" providerId="AD" clId="Web-{C0B2B88A-1A98-4CA0-89B3-DEFA4DDAF222}" dt="2019-04-09T11:39:28.688" v="24" actId="20577"/>
      <pc:docMkLst>
        <pc:docMk/>
      </pc:docMkLst>
      <pc:sldChg chg="modSp">
        <pc:chgData name="Pajurková Jitka" userId="S::jitka.pajurkova@o2.cz::65320d83-7df6-42ec-8605-17631f61ae2b" providerId="AD" clId="Web-{C0B2B88A-1A98-4CA0-89B3-DEFA4DDAF222}" dt="2019-04-09T11:39:26.985" v="22" actId="20577"/>
        <pc:sldMkLst>
          <pc:docMk/>
          <pc:sldMk cId="1628886138" sldId="265"/>
        </pc:sldMkLst>
        <pc:spChg chg="mod">
          <ac:chgData name="Pajurková Jitka" userId="S::jitka.pajurkova@o2.cz::65320d83-7df6-42ec-8605-17631f61ae2b" providerId="AD" clId="Web-{C0B2B88A-1A98-4CA0-89B3-DEFA4DDAF222}" dt="2019-04-09T11:39:26.985" v="22" actId="20577"/>
          <ac:spMkLst>
            <pc:docMk/>
            <pc:sldMk cId="1628886138" sldId="265"/>
            <ac:spMk id="2" creationId="{2690F27C-9A2D-3C49-A13A-C110AA3B59AE}"/>
          </ac:spMkLst>
        </pc:spChg>
      </pc:sldChg>
    </pc:docChg>
  </pc:docChgLst>
  <pc:docChgLst>
    <pc:chgData name="Mališková Marie" userId="S::marie.maliskova@o2.cz::547fdad9-385b-4561-8cbb-ed82121ab269" providerId="AD" clId="Web-{2D89D952-D1D2-4B92-9FEA-D0915F1899D6}"/>
    <pc:docChg chg="addSld modSld sldOrd">
      <pc:chgData name="Mališková Marie" userId="S::marie.maliskova@o2.cz::547fdad9-385b-4561-8cbb-ed82121ab269" providerId="AD" clId="Web-{2D89D952-D1D2-4B92-9FEA-D0915F1899D6}" dt="2019-04-09T08:45:35.520" v="30" actId="20577"/>
      <pc:docMkLst>
        <pc:docMk/>
      </pc:docMkLst>
      <pc:sldChg chg="modSp ord">
        <pc:chgData name="Mališková Marie" userId="S::marie.maliskova@o2.cz::547fdad9-385b-4561-8cbb-ed82121ab269" providerId="AD" clId="Web-{2D89D952-D1D2-4B92-9FEA-D0915F1899D6}" dt="2019-04-09T08:45:35.520" v="29" actId="20577"/>
        <pc:sldMkLst>
          <pc:docMk/>
          <pc:sldMk cId="2138765593" sldId="257"/>
        </pc:sldMkLst>
        <pc:spChg chg="mod">
          <ac:chgData name="Mališková Marie" userId="S::marie.maliskova@o2.cz::547fdad9-385b-4561-8cbb-ed82121ab269" providerId="AD" clId="Web-{2D89D952-D1D2-4B92-9FEA-D0915F1899D6}" dt="2019-04-09T08:45:12.160" v="25" actId="20577"/>
          <ac:spMkLst>
            <pc:docMk/>
            <pc:sldMk cId="2138765593" sldId="257"/>
            <ac:spMk id="2" creationId="{783896D7-3C7C-004D-837D-2A0D8773B343}"/>
          </ac:spMkLst>
        </pc:spChg>
        <pc:spChg chg="mod">
          <ac:chgData name="Mališková Marie" userId="S::marie.maliskova@o2.cz::547fdad9-385b-4561-8cbb-ed82121ab269" providerId="AD" clId="Web-{2D89D952-D1D2-4B92-9FEA-D0915F1899D6}" dt="2019-04-09T08:45:35.520" v="29" actId="20577"/>
          <ac:spMkLst>
            <pc:docMk/>
            <pc:sldMk cId="2138765593" sldId="257"/>
            <ac:spMk id="3" creationId="{2271859F-1C91-E749-9684-822BEF455C80}"/>
          </ac:spMkLst>
        </pc:spChg>
      </pc:sldChg>
      <pc:sldChg chg="add replId">
        <pc:chgData name="Mališková Marie" userId="S::marie.maliskova@o2.cz::547fdad9-385b-4561-8cbb-ed82121ab269" providerId="AD" clId="Web-{2D89D952-D1D2-4B92-9FEA-D0915F1899D6}" dt="2019-04-09T08:44:35.722" v="0"/>
        <pc:sldMkLst>
          <pc:docMk/>
          <pc:sldMk cId="4080988531" sldId="318"/>
        </pc:sldMkLst>
      </pc:sldChg>
    </pc:docChg>
  </pc:docChgLst>
  <pc:docChgLst>
    <pc:chgData name="Pajurková Jitka" userId="S::jitka.pajurkova@o2.cz::65320d83-7df6-42ec-8605-17631f61ae2b" providerId="AD" clId="Web-{BDE5E7FF-2783-4EEF-BF82-6BB6AE92AEB1}"/>
    <pc:docChg chg="modSld">
      <pc:chgData name="Pajurková Jitka" userId="S::jitka.pajurkova@o2.cz::65320d83-7df6-42ec-8605-17631f61ae2b" providerId="AD" clId="Web-{BDE5E7FF-2783-4EEF-BF82-6BB6AE92AEB1}" dt="2019-04-09T16:09:50.151" v="5" actId="20577"/>
      <pc:docMkLst>
        <pc:docMk/>
      </pc:docMkLst>
      <pc:sldChg chg="delSp modSp">
        <pc:chgData name="Pajurková Jitka" userId="S::jitka.pajurkova@o2.cz::65320d83-7df6-42ec-8605-17631f61ae2b" providerId="AD" clId="Web-{BDE5E7FF-2783-4EEF-BF82-6BB6AE92AEB1}" dt="2019-04-09T16:09:50.151" v="4" actId="20577"/>
        <pc:sldMkLst>
          <pc:docMk/>
          <pc:sldMk cId="3366593965" sldId="259"/>
        </pc:sldMkLst>
        <pc:spChg chg="mod">
          <ac:chgData name="Pajurková Jitka" userId="S::jitka.pajurkova@o2.cz::65320d83-7df6-42ec-8605-17631f61ae2b" providerId="AD" clId="Web-{BDE5E7FF-2783-4EEF-BF82-6BB6AE92AEB1}" dt="2019-04-09T16:09:50.151" v="4" actId="20577"/>
          <ac:spMkLst>
            <pc:docMk/>
            <pc:sldMk cId="3366593965" sldId="259"/>
            <ac:spMk id="3" creationId="{8E4E86D0-A9D9-694C-BCAE-0E65C270B976}"/>
          </ac:spMkLst>
        </pc:spChg>
        <pc:spChg chg="del">
          <ac:chgData name="Pajurková Jitka" userId="S::jitka.pajurkova@o2.cz::65320d83-7df6-42ec-8605-17631f61ae2b" providerId="AD" clId="Web-{BDE5E7FF-2783-4EEF-BF82-6BB6AE92AEB1}" dt="2019-04-09T16:09:38.338" v="0"/>
          <ac:spMkLst>
            <pc:docMk/>
            <pc:sldMk cId="3366593965" sldId="259"/>
            <ac:spMk id="4" creationId="{214A5F6A-DE7E-4B5F-A5DD-D4AB6D7212D7}"/>
          </ac:spMkLst>
        </pc:spChg>
      </pc:sldChg>
    </pc:docChg>
  </pc:docChgLst>
  <pc:docChgLst>
    <pc:chgData name="Kačabová Anna" userId="S::anna.kacabova@o2.cz::afd4fd06-b24f-42e3-a6c4-ee83e99fed0a" providerId="AD" clId="Web-{215B5035-6B5A-4610-939E-C8879917308C}"/>
    <pc:docChg chg="modSld">
      <pc:chgData name="Kačabová Anna" userId="S::anna.kacabova@o2.cz::afd4fd06-b24f-42e3-a6c4-ee83e99fed0a" providerId="AD" clId="Web-{215B5035-6B5A-4610-939E-C8879917308C}" dt="2019-04-09T11:05:22.717" v="5"/>
      <pc:docMkLst>
        <pc:docMk/>
      </pc:docMkLst>
      <pc:sldChg chg="delSp modSp">
        <pc:chgData name="Kačabová Anna" userId="S::anna.kacabova@o2.cz::afd4fd06-b24f-42e3-a6c4-ee83e99fed0a" providerId="AD" clId="Web-{215B5035-6B5A-4610-939E-C8879917308C}" dt="2019-04-09T11:05:22.717" v="5"/>
        <pc:sldMkLst>
          <pc:docMk/>
          <pc:sldMk cId="1147525274" sldId="261"/>
        </pc:sldMkLst>
        <pc:spChg chg="del mod">
          <ac:chgData name="Kačabová Anna" userId="S::anna.kacabova@o2.cz::afd4fd06-b24f-42e3-a6c4-ee83e99fed0a" providerId="AD" clId="Web-{215B5035-6B5A-4610-939E-C8879917308C}" dt="2019-04-09T11:05:22.717" v="5"/>
          <ac:spMkLst>
            <pc:docMk/>
            <pc:sldMk cId="1147525274" sldId="261"/>
            <ac:spMk id="3" creationId="{8E4E86D0-A9D9-694C-BCAE-0E65C270B976}"/>
          </ac:spMkLst>
        </pc:spChg>
      </pc:sldChg>
    </pc:docChg>
  </pc:docChgLst>
  <pc:docChgLst>
    <pc:chgData name="Farghali Hany" userId="0c828373-7399-4979-980a-26119cb72c31" providerId="ADAL" clId="{AB9B73E3-1993-4745-BD4F-5A27530BCBCF}"/>
    <pc:docChg chg="custSel modSld sldOrd">
      <pc:chgData name="Farghali Hany" userId="0c828373-7399-4979-980a-26119cb72c31" providerId="ADAL" clId="{AB9B73E3-1993-4745-BD4F-5A27530BCBCF}" dt="2019-04-09T13:40:44.349" v="1925" actId="6549"/>
      <pc:docMkLst>
        <pc:docMk/>
      </pc:docMkLst>
      <pc:sldChg chg="delSp modSp ord modNotesTx">
        <pc:chgData name="Farghali Hany" userId="0c828373-7399-4979-980a-26119cb72c31" providerId="ADAL" clId="{AB9B73E3-1993-4745-BD4F-5A27530BCBCF}" dt="2019-04-09T13:28:11.633" v="1216" actId="5793"/>
        <pc:sldMkLst>
          <pc:docMk/>
          <pc:sldMk cId="2138765593" sldId="257"/>
        </pc:sldMkLst>
        <pc:picChg chg="mod">
          <ac:chgData name="Farghali Hany" userId="0c828373-7399-4979-980a-26119cb72c31" providerId="ADAL" clId="{AB9B73E3-1993-4745-BD4F-5A27530BCBCF}" dt="2019-04-09T13:14:46.398" v="439" actId="1076"/>
          <ac:picMkLst>
            <pc:docMk/>
            <pc:sldMk cId="2138765593" sldId="257"/>
            <ac:picMk id="7" creationId="{00000000-0000-0000-0000-000000000000}"/>
          </ac:picMkLst>
        </pc:picChg>
        <pc:picChg chg="del">
          <ac:chgData name="Farghali Hany" userId="0c828373-7399-4979-980a-26119cb72c31" providerId="ADAL" clId="{AB9B73E3-1993-4745-BD4F-5A27530BCBCF}" dt="2019-04-09T13:14:43.225" v="438" actId="478"/>
          <ac:picMkLst>
            <pc:docMk/>
            <pc:sldMk cId="2138765593" sldId="257"/>
            <ac:picMk id="8" creationId="{00000000-0000-0000-0000-000000000000}"/>
          </ac:picMkLst>
        </pc:picChg>
        <pc:picChg chg="mod">
          <ac:chgData name="Farghali Hany" userId="0c828373-7399-4979-980a-26119cb72c31" providerId="ADAL" clId="{AB9B73E3-1993-4745-BD4F-5A27530BCBCF}" dt="2019-04-09T13:15:06.085" v="460" actId="1076"/>
          <ac:picMkLst>
            <pc:docMk/>
            <pc:sldMk cId="2138765593" sldId="257"/>
            <ac:picMk id="9" creationId="{00000000-0000-0000-0000-000000000000}"/>
          </ac:picMkLst>
        </pc:picChg>
        <pc:picChg chg="mod">
          <ac:chgData name="Farghali Hany" userId="0c828373-7399-4979-980a-26119cb72c31" providerId="ADAL" clId="{AB9B73E3-1993-4745-BD4F-5A27530BCBCF}" dt="2019-04-09T13:14:49.590" v="440" actId="1076"/>
          <ac:picMkLst>
            <pc:docMk/>
            <pc:sldMk cId="2138765593" sldId="257"/>
            <ac:picMk id="10" creationId="{00000000-0000-0000-0000-000000000000}"/>
          </ac:picMkLst>
        </pc:picChg>
      </pc:sldChg>
      <pc:sldChg chg="ord modNotesTx">
        <pc:chgData name="Farghali Hany" userId="0c828373-7399-4979-980a-26119cb72c31" providerId="ADAL" clId="{AB9B73E3-1993-4745-BD4F-5A27530BCBCF}" dt="2019-04-09T13:28:58.632" v="1303" actId="20577"/>
        <pc:sldMkLst>
          <pc:docMk/>
          <pc:sldMk cId="4106337958" sldId="258"/>
        </pc:sldMkLst>
      </pc:sldChg>
      <pc:sldChg chg="modNotesTx">
        <pc:chgData name="Farghali Hany" userId="0c828373-7399-4979-980a-26119cb72c31" providerId="ADAL" clId="{AB9B73E3-1993-4745-BD4F-5A27530BCBCF}" dt="2019-04-09T13:13:39.125" v="281" actId="5793"/>
        <pc:sldMkLst>
          <pc:docMk/>
          <pc:sldMk cId="1628886138" sldId="265"/>
        </pc:sldMkLst>
      </pc:sldChg>
      <pc:sldChg chg="ord modNotesTx">
        <pc:chgData name="Farghali Hany" userId="0c828373-7399-4979-980a-26119cb72c31" providerId="ADAL" clId="{AB9B73E3-1993-4745-BD4F-5A27530BCBCF}" dt="2019-04-09T13:37:13.352" v="1768" actId="20577"/>
        <pc:sldMkLst>
          <pc:docMk/>
          <pc:sldMk cId="4080988531" sldId="318"/>
        </pc:sldMkLst>
      </pc:sldChg>
      <pc:sldChg chg="modNotesTx">
        <pc:chgData name="Farghali Hany" userId="0c828373-7399-4979-980a-26119cb72c31" providerId="ADAL" clId="{AB9B73E3-1993-4745-BD4F-5A27530BCBCF}" dt="2019-04-09T13:39:50.936" v="1924" actId="20577"/>
        <pc:sldMkLst>
          <pc:docMk/>
          <pc:sldMk cId="2146896767" sldId="319"/>
        </pc:sldMkLst>
      </pc:sldChg>
      <pc:sldChg chg="modSp">
        <pc:chgData name="Farghali Hany" userId="0c828373-7399-4979-980a-26119cb72c31" providerId="ADAL" clId="{AB9B73E3-1993-4745-BD4F-5A27530BCBCF}" dt="2019-04-09T13:40:44.349" v="1925" actId="6549"/>
        <pc:sldMkLst>
          <pc:docMk/>
          <pc:sldMk cId="3412769362" sldId="320"/>
        </pc:sldMkLst>
        <pc:spChg chg="mod">
          <ac:chgData name="Farghali Hany" userId="0c828373-7399-4979-980a-26119cb72c31" providerId="ADAL" clId="{AB9B73E3-1993-4745-BD4F-5A27530BCBCF}" dt="2019-04-09T13:40:44.349" v="1925" actId="6549"/>
          <ac:spMkLst>
            <pc:docMk/>
            <pc:sldMk cId="3412769362" sldId="320"/>
            <ac:spMk id="3" creationId="{8E4E86D0-A9D9-694C-BCAE-0E65C270B97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1D598-CD80-4F61-B73B-F348AACE8907}" type="datetimeFigureOut">
              <a:rPr lang="cs-CZ" smtClean="0"/>
              <a:t>24.04.2019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82138"/>
            <a:ext cx="2946400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82138"/>
            <a:ext cx="2946400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6B1E4-3B12-4D02-8E01-9FB7655603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32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65B0-F79E-4CB0-9CEF-AB2ABB208511}" type="datetimeFigureOut">
              <a:rPr lang="cs-CZ" smtClean="0"/>
              <a:t>24.04.2019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1247775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803934"/>
            <a:ext cx="543814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8EE34-3A71-45D0-8B9C-E36D467F8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40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8EE34-3A71-45D0-8B9C-E36D467F8DE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297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8EE34-3A71-45D0-8B9C-E36D467F8DE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995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8EE34-3A71-45D0-8B9C-E36D467F8DE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741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Reakce na aktuální potřebu</a:t>
            </a:r>
          </a:p>
          <a:p>
            <a:r>
              <a:rPr lang="cs-CZ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Budoucnost je v technologiích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8EE34-3A71-45D0-8B9C-E36D467F8DE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028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8EE34-3A71-45D0-8B9C-E36D467F8DE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799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8EE34-3A71-45D0-8B9C-E36D467F8DE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053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8EE34-3A71-45D0-8B9C-E36D467F8DE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415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8EE34-3A71-45D0-8B9C-E36D467F8DE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670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8EE34-3A71-45D0-8B9C-E36D467F8DE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739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8EE34-3A71-45D0-8B9C-E36D467F8DE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026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8EE34-3A71-45D0-8B9C-E36D467F8DE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490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/>
              <a:t>My jsme si toho vědomi a proto dlouhodobě spolupracujeme a podporujeme organizace, které se starají o bezpečnost a vzdělanost našich dětí</a:t>
            </a:r>
          </a:p>
          <a:p>
            <a:pPr marL="171450" indent="-171450">
              <a:buFontTx/>
              <a:buChar char="-"/>
            </a:pPr>
            <a:r>
              <a:rPr lang="cs-CZ"/>
              <a:t>Projekt, který bychom vám dnes chtěli představit navazuje na naše dlouholeté partnerství například s Univerzitou </a:t>
            </a:r>
            <a:r>
              <a:rPr lang="cs-CZ" err="1"/>
              <a:t>Plackého</a:t>
            </a:r>
            <a:r>
              <a:rPr lang="cs-CZ"/>
              <a:t> v Olomouci, organizací </a:t>
            </a:r>
            <a:r>
              <a:rPr lang="cs-CZ" err="1"/>
              <a:t>EDUin</a:t>
            </a:r>
            <a:r>
              <a:rPr lang="cs-CZ"/>
              <a:t>, Masarykovou univerzitou či iniciativou internetem bezpečně. </a:t>
            </a:r>
          </a:p>
          <a:p>
            <a:pPr marL="0" indent="0">
              <a:buFontTx/>
              <a:buNone/>
            </a:pPr>
            <a:endParaRPr lang="cs-CZ"/>
          </a:p>
          <a:p>
            <a:pPr marL="171450" indent="-171450">
              <a:buFontTx/>
              <a:buChar char="-"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8EE34-3A71-45D0-8B9C-E36D467F8DE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501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8EE34-3A71-45D0-8B9C-E36D467F8DE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296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8EE34-3A71-45D0-8B9C-E36D467F8DE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256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Potřebu být „digitálně gramotný“ si uvědomujeme na obecné úrovni, ale když se podíváme na fakta, přijde šok. </a:t>
            </a:r>
          </a:p>
          <a:p>
            <a:endParaRPr lang="cs-CZ" dirty="0">
              <a:solidFill>
                <a:srgbClr val="005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 právě probíhajícího výzkumu, který realizujeme na vzorku 26 000 dětí s Univerzitou Palackého 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39 % dětí se setkalo s nějakou formou kybernetické agrese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dirty="0">
              <a:solidFill>
                <a:srgbClr val="005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to už musí nevyhnutelně znamenat, ze nemálo těchto případů skončí s vážnými psychickými a někdy i fyzickými následky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…a zmizí tyto hrozby?  Rozhodně ne, v budoucnu budou naopak pestřejší a sofistikovanější. Je to naprosto přirozená součást obrovského množství jinak pozitivních vlivů, které technologie a internet mají.</a:t>
            </a:r>
            <a:endParaRPr lang="cs-CZ" dirty="0">
              <a:solidFill>
                <a:srgbClr val="005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jako se vším, I s tímto by v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privní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radě měli pomáhat rodiče…a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školy. Děje se to?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Dle zprávy České školní inspekce z roku 2017 jen 10% ZŠ splňuje základní standardy kvality při využívaní moderních technologií ve výuce.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… a problém není jen v penězích.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Existuje propast mezi dětmi a dospělými, mezi žáky a učiteli. Rodiče a učitelé mají převážně pouze uživatelskou znalost, kdežto děti se do digitálního světa rodí, fungují v něm od prvního roku života.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Dle výzkumu, který jsme realizovali společně s UPOL a zaměřili na rodiče, ukázal, že více než 80 % rodičů má pouze základní uživatelské dovednosti, mobilní zařízení dětem půjčují od 1. roku života.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to obrovský a těžce řešitelný problém a právě proto jsme se v O2 rozhodli s ním pomoci. Jakožto největší poskytovatel datových služeb a technologií jsme na jednu stranu nadšení z toho, jak technologie mohou budoucí vzdělávaní obohatit a zefektivnit, zároveň však cítíme odpovědnost a to, abychom pomohli řešit rizika, která jsou s tím spojená.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…a předtím, než vám ukážeme, jak jsme k věci přistoupili, požádám pana Jaroslava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Faltýna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ředitele odboru základního a středoškolského vzdělávání, aby se krátce podělil o názor MSMT, které nám v této iniciativě udělilo záštitu. </a:t>
            </a:r>
            <a:endParaRPr lang="cs-CZ" dirty="0">
              <a:solidFill>
                <a:srgbClr val="005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8EE34-3A71-45D0-8B9C-E36D467F8DE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886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8EE34-3A71-45D0-8B9C-E36D467F8DE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161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8EE34-3A71-45D0-8B9C-E36D467F8DE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27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8EE34-3A71-45D0-8B9C-E36D467F8DE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776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O2 představuje unikátní vzdělávací portál O2Chytraskola.cz určený zejména dětem, učitelům a rodičům. Jeho využití je pro všechny zdarma.</a:t>
            </a:r>
          </a:p>
          <a:p>
            <a:pPr marL="171450" indent="-171450">
              <a:buFontTx/>
              <a:buChar char="-"/>
            </a:pPr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Grantový program přinese základním školám nejen finanční podporu v hodnotě pět milionů korun, ale také metodickou pomoc.</a:t>
            </a:r>
          </a:p>
          <a:p>
            <a:pPr marL="171450" indent="-171450">
              <a:buFontTx/>
              <a:buChar char="-"/>
            </a:pPr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budoucnu plánuje O2 podpořit také zapojení digitálních technologií přímo do výuky – například prostřednictvím aplikací nebo robotů.</a:t>
            </a:r>
          </a:p>
          <a:p>
            <a:endParaRPr lang="cs-CZ"/>
          </a:p>
          <a:p>
            <a:endParaRPr lang="cs-CZ"/>
          </a:p>
          <a:p>
            <a:r>
              <a:rPr lang="cs-CZ"/>
              <a:t>Detaily o samotném portálu vám představí manažerka naší společenské odpovědnosti Marie </a:t>
            </a:r>
            <a:r>
              <a:rPr lang="cs-CZ" err="1"/>
              <a:t>Malíšková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8EE34-3A71-45D0-8B9C-E36D467F8DE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119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8EE34-3A71-45D0-8B9C-E36D467F8DE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821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8EE34-3A71-45D0-8B9C-E36D467F8DE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34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E1B22BA-36FD-824E-93AE-675845C8EE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8587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53EB50E-6920-E04B-8D93-0249F266A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6575" y="1851025"/>
            <a:ext cx="6905625" cy="157797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480B2D-D52E-7641-B4EF-86895257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D02F-77E8-2443-81B8-E472603E218A}" type="datetimeFigureOut">
              <a:rPr lang="cs-CZ" smtClean="0"/>
              <a:t>24.04.2019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994D61-BB9A-1E49-B1AB-B14D32325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6A8C96-7514-2B48-933D-DDD60C9D2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4FD1-F751-0C4D-94C2-B3E84EC3A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62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4C332730-85BF-0E48-9A3E-4840FE0AED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8E1E51-73AE-6347-BF6C-B5A0B678C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5" y="300037"/>
            <a:ext cx="6638925" cy="1147763"/>
          </a:xfrm>
        </p:spPr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EDF2F5-207A-414A-90A0-EBA7B1B89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6990AB-0F68-434F-A70F-A0C13E065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D02F-77E8-2443-81B8-E472603E218A}" type="datetimeFigureOut">
              <a:rPr lang="cs-CZ" smtClean="0"/>
              <a:t>24.04.2019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E60AF1-6AD9-F74F-B585-84EFFB3DF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C7F97F-757C-194C-B123-922EEF25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4FD1-F751-0C4D-94C2-B3E84EC3A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96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C12F8537-A976-C245-8987-739FF9B11A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48DBEB1-0F10-B540-B5D5-CE75141E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D02F-77E8-2443-81B8-E472603E218A}" type="datetimeFigureOut">
              <a:rPr lang="cs-CZ" smtClean="0"/>
              <a:t>24.04.2019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B093E8A-E9EF-A94C-BA57-0AEF50BDA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180B97-B384-414F-9662-0D10C6E3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4FD1-F751-0C4D-94C2-B3E84EC3A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5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05F08E3-2F0E-A94B-BA24-6F6434AE5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966D7BF-CA37-3247-9D89-2BDDAF2B7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370758-0F0A-BC4A-B069-7FB978720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7D02F-77E8-2443-81B8-E472603E218A}" type="datetimeFigureOut">
              <a:rPr lang="cs-CZ" smtClean="0"/>
              <a:t>24.04.2019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EFE1A5-2998-EC4D-A9E7-BB59D82C5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9C265E-A302-7D4B-B197-F05372D03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74FD1-F751-0C4D-94C2-B3E84EC3A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98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o2chytraskola.cz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0F27C-9A2D-3C49-A13A-C110AA3B5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6575" y="2256378"/>
            <a:ext cx="6905625" cy="1577975"/>
          </a:xfrm>
        </p:spPr>
        <p:txBody>
          <a:bodyPr anchor="ctr" anchorCtr="0"/>
          <a:lstStyle/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O2 Chytrá škola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2690F27C-9A2D-3C49-A13A-C110AA3B59AE}"/>
              </a:ext>
            </a:extLst>
          </p:cNvPr>
          <p:cNvSpPr txBox="1">
            <a:spLocks/>
          </p:cNvSpPr>
          <p:nvPr/>
        </p:nvSpPr>
        <p:spPr>
          <a:xfrm>
            <a:off x="3076575" y="3961845"/>
            <a:ext cx="6905625" cy="68557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 Mališková, manažerka společenské odpovědnosti O2</a:t>
            </a:r>
          </a:p>
        </p:txBody>
      </p:sp>
    </p:spTree>
    <p:extLst>
      <p:ext uri="{BB962C8B-B14F-4D97-AF65-F5344CB8AC3E}">
        <p14:creationId xmlns:p14="http://schemas.microsoft.com/office/powerpoint/2010/main" val="255667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5B466-29E7-324E-8775-BB84CB53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 pomoc pro školy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/>
              <a:t>	</a:t>
            </a:r>
            <a:r>
              <a:rPr lang="cs-CZ">
                <a:solidFill>
                  <a:srgbClr val="002060"/>
                </a:solidFill>
              </a:rPr>
              <a:t>pro všechny základní školy v ČR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>
                <a:solidFill>
                  <a:srgbClr val="002060"/>
                </a:solidFill>
              </a:rPr>
              <a:t>	přihláška na </a:t>
            </a:r>
            <a:r>
              <a:rPr lang="cs-CZ">
                <a:solidFill>
                  <a:schemeClr val="tx2"/>
                </a:solidFill>
                <a:hlinkClick r:id="rId3"/>
              </a:rPr>
              <a:t>www.o2chytraskola.cz</a:t>
            </a:r>
            <a:endParaRPr lang="cs-CZ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>
                <a:solidFill>
                  <a:schemeClr val="tx2"/>
                </a:solidFill>
              </a:rPr>
              <a:t>	</a:t>
            </a:r>
            <a:r>
              <a:rPr lang="cs-CZ">
                <a:solidFill>
                  <a:srgbClr val="002060"/>
                </a:solidFill>
              </a:rPr>
              <a:t>možnost žádat až o 100 000 Kč / školní rok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>
                <a:solidFill>
                  <a:srgbClr val="002060"/>
                </a:solidFill>
              </a:rPr>
              <a:t>	podmínkou je metodická práce s portálem </a:t>
            </a:r>
          </a:p>
          <a:p>
            <a:pPr marL="0" indent="0">
              <a:lnSpc>
                <a:spcPct val="150000"/>
              </a:lnSpc>
              <a:buNone/>
            </a:pPr>
            <a:endParaRPr lang="cs-CZ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/>
              <a:t> 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63" y="2630997"/>
            <a:ext cx="542570" cy="71872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165" y="3347385"/>
            <a:ext cx="668567" cy="91399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700905"/>
            <a:ext cx="904875" cy="100012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207" y="4840037"/>
            <a:ext cx="5346032" cy="107936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603" y="4199671"/>
            <a:ext cx="715690" cy="70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25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0F27C-9A2D-3C49-A13A-C110AA3B5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6575" y="2232765"/>
            <a:ext cx="6905625" cy="1577975"/>
          </a:xfrm>
        </p:spPr>
        <p:txBody>
          <a:bodyPr anchor="ctr"/>
          <a:lstStyle/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 je jen začátek</a:t>
            </a:r>
          </a:p>
        </p:txBody>
      </p:sp>
    </p:spTree>
    <p:extLst>
      <p:ext uri="{BB962C8B-B14F-4D97-AF65-F5344CB8AC3E}">
        <p14:creationId xmlns:p14="http://schemas.microsoft.com/office/powerpoint/2010/main" val="149651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19" y="4961699"/>
            <a:ext cx="5759598" cy="155967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363" y="4420918"/>
            <a:ext cx="4970523" cy="239012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42" y="794205"/>
            <a:ext cx="3096344" cy="11980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06424"/>
            <a:ext cx="4264546" cy="169100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152" y="3065356"/>
            <a:ext cx="4752528" cy="168427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0935" y="50399"/>
            <a:ext cx="4403637" cy="2932510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88270" y="794205"/>
            <a:ext cx="3444240" cy="2141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3028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00" y="132338"/>
            <a:ext cx="5138886" cy="346362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213" y="590469"/>
            <a:ext cx="6618104" cy="316835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61" y="3758821"/>
            <a:ext cx="3986647" cy="265859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155" y="4095170"/>
            <a:ext cx="4365531" cy="217204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816" y="3858464"/>
            <a:ext cx="2821831" cy="28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8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0F27C-9A2D-3C49-A13A-C110AA3B5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6575" y="2232765"/>
            <a:ext cx="6905625" cy="1577975"/>
          </a:xfrm>
        </p:spPr>
        <p:txBody>
          <a:bodyPr anchor="ctr"/>
          <a:lstStyle/>
          <a:p>
            <a:r>
              <a:rPr lang="cs-CZ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Wi-Fi</a:t>
            </a:r>
          </a:p>
        </p:txBody>
      </p:sp>
    </p:spTree>
    <p:extLst>
      <p:ext uri="{BB962C8B-B14F-4D97-AF65-F5344CB8AC3E}">
        <p14:creationId xmlns:p14="http://schemas.microsoft.com/office/powerpoint/2010/main" val="2522443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896D7-3C7C-004D-837D-2A0D8773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181" y="300037"/>
            <a:ext cx="7625918" cy="11477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2060"/>
                </a:solidFill>
                <a:latin typeface="Arial"/>
                <a:cs typeface="Arial"/>
              </a:rPr>
              <a:t>Co to je?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71859F-1C91-E749-9684-822BEF455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327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Profesionální bezdrátová síť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správu a dohled celé sítě se stará O2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O2 neustále dohlíží na funkčnost internetového připojení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O2 </a:t>
            </a:r>
            <a:r>
              <a:rPr lang="cs-CZ" dirty="0" err="1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Captive</a:t>
            </a:r>
            <a:r>
              <a:rPr lang="cs-CZ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portál umožňuje nastavit pravidla pro používání </a:t>
            </a:r>
            <a:r>
              <a:rPr lang="cs-CZ" dirty="0" err="1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cs-CZ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sítě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Přihlašovací stránka slouží jako informační kanál pro studenty a učitele</a:t>
            </a:r>
          </a:p>
        </p:txBody>
      </p:sp>
    </p:spTree>
    <p:extLst>
      <p:ext uri="{BB962C8B-B14F-4D97-AF65-F5344CB8AC3E}">
        <p14:creationId xmlns:p14="http://schemas.microsoft.com/office/powerpoint/2010/main" val="2102440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896D7-3C7C-004D-837D-2A0D8773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181" y="300037"/>
            <a:ext cx="7625918" cy="11477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2060"/>
                </a:solidFill>
                <a:latin typeface="Arial"/>
                <a:cs typeface="Arial"/>
              </a:rPr>
              <a:t>Co přináší?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71859F-1C91-E749-9684-822BEF455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32759"/>
          </a:xfrm>
        </p:spPr>
        <p:txBody>
          <a:bodyPr vert="horz" lIns="91440" tIns="45720" rIns="91440" bIns="45720" numCol="2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cs-CZ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Připojení celé školy k internetu</a:t>
            </a:r>
          </a:p>
          <a:p>
            <a:pPr>
              <a:lnSpc>
                <a:spcPct val="110000"/>
              </a:lnSpc>
            </a:pPr>
            <a:r>
              <a:rPr lang="cs-CZ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Bezstarostný internet</a:t>
            </a:r>
          </a:p>
          <a:p>
            <a:pPr>
              <a:lnSpc>
                <a:spcPct val="110000"/>
              </a:lnSpc>
            </a:pPr>
            <a:r>
              <a:rPr lang="cs-CZ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Připojení pro žáky, učitele nebo návštěvníky</a:t>
            </a:r>
          </a:p>
          <a:p>
            <a:pPr>
              <a:lnSpc>
                <a:spcPct val="110000"/>
              </a:lnSpc>
            </a:pPr>
            <a:r>
              <a:rPr lang="cs-CZ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blokování nevhodného obsahu</a:t>
            </a:r>
          </a:p>
          <a:p>
            <a:pPr>
              <a:lnSpc>
                <a:spcPct val="110000"/>
              </a:lnSpc>
            </a:pPr>
            <a:r>
              <a:rPr lang="cs-CZ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Dokonalý přehled o využívání internetu </a:t>
            </a:r>
          </a:p>
          <a:p>
            <a:pPr>
              <a:lnSpc>
                <a:spcPct val="110000"/>
              </a:lnSpc>
            </a:pPr>
            <a:r>
              <a:rPr lang="cs-CZ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Splňuje pravidla GDPR</a:t>
            </a:r>
          </a:p>
          <a:p>
            <a:pPr>
              <a:lnSpc>
                <a:spcPct val="110000"/>
              </a:lnSpc>
            </a:pPr>
            <a:r>
              <a:rPr lang="cs-CZ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nastavení pravidel pro přístup</a:t>
            </a:r>
          </a:p>
        </p:txBody>
      </p:sp>
    </p:spTree>
    <p:extLst>
      <p:ext uri="{BB962C8B-B14F-4D97-AF65-F5344CB8AC3E}">
        <p14:creationId xmlns:p14="http://schemas.microsoft.com/office/powerpoint/2010/main" val="1590827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896D7-3C7C-004D-837D-2A0D8773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181" y="300037"/>
            <a:ext cx="7625918" cy="11477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2060"/>
                </a:solidFill>
                <a:latin typeface="Arial"/>
                <a:cs typeface="Arial"/>
              </a:rPr>
              <a:t>Filtrování obsahu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48246"/>
            <a:ext cx="12189797" cy="481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8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896D7-3C7C-004D-837D-2A0D8773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181" y="300037"/>
            <a:ext cx="7625918" cy="11477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2060"/>
                </a:solidFill>
                <a:latin typeface="Arial"/>
                <a:cs typeface="Arial"/>
              </a:rPr>
              <a:t>Nastavení pravidel přístupu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5162" y="1730931"/>
            <a:ext cx="11216074" cy="454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61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5B466-29E7-324E-8775-BB84CB53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Bezpečná školní Wi-Fi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082" y="1730604"/>
            <a:ext cx="8343961" cy="469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60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7632" y="4118072"/>
            <a:ext cx="3329467" cy="7824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"/>
          <a:stretch/>
        </p:blipFill>
        <p:spPr>
          <a:xfrm>
            <a:off x="995151" y="4509285"/>
            <a:ext cx="1381979" cy="95202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83896D7-3C7C-004D-837D-2A0D8773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181" y="300037"/>
            <a:ext cx="7625918" cy="1147763"/>
          </a:xfrm>
        </p:spPr>
        <p:txBody>
          <a:bodyPr>
            <a:normAutofit fontScale="90000"/>
          </a:bodyPr>
          <a:lstStyle/>
          <a:p>
            <a:r>
              <a:rPr lang="cs-CZ">
                <a:solidFill>
                  <a:srgbClr val="002060"/>
                </a:solidFill>
                <a:latin typeface="Arial"/>
                <a:cs typeface="Arial"/>
              </a:rPr>
              <a:t>Stavíme na dlouholetých partnerstvích</a:t>
            </a:r>
            <a:endParaRPr lang="cs-CZ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71859F-1C91-E749-9684-822BEF455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327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Podporujeme projekty, které přispívají k bezpečnému chování na internetu a vzdělávají v oblasti digitálních technologií:</a:t>
            </a:r>
          </a:p>
          <a:p>
            <a:r>
              <a:rPr lang="cs-CZ" sz="24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Jsme generálním partnerem projektu E-Bezpečí, který realizuje Centrum prevence rizikové virtuální komunikace Pedagogické fakulty Univerzity Palackého v Olomouci</a:t>
            </a:r>
          </a:p>
          <a:p>
            <a:r>
              <a:rPr lang="cs-CZ" sz="24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Podporujeme Linku bezpečí a řadu vzdělávacích projektů</a:t>
            </a:r>
          </a:p>
          <a:p>
            <a:r>
              <a:rPr lang="cs-CZ" sz="24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Jsme partnery ceny </a:t>
            </a:r>
            <a:r>
              <a:rPr lang="cs-CZ" sz="2400" dirty="0" err="1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cs-CZ" sz="24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cs-CZ" sz="24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Prize</a:t>
            </a:r>
            <a:r>
              <a:rPr lang="cs-CZ" sz="24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ČR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582" y="4616994"/>
            <a:ext cx="2262171" cy="73660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125" y="4703976"/>
            <a:ext cx="885386" cy="88538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3953" y="4771022"/>
            <a:ext cx="1397081" cy="4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65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5B466-29E7-324E-8775-BB84CB53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filtrování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40751AF4-035B-4BBF-9495-15B1A84DC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28" y="1587348"/>
            <a:ext cx="9867900" cy="493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58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41964" y="3054927"/>
            <a:ext cx="5611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Frutiger LT Com 55 Roman" panose="020B0602020204020204" pitchFamily="34" charset="-18"/>
              </a:rPr>
              <a:t>www.o2chytraskola.cz</a:t>
            </a:r>
          </a:p>
        </p:txBody>
      </p:sp>
    </p:spTree>
    <p:extLst>
      <p:ext uri="{BB962C8B-B14F-4D97-AF65-F5344CB8AC3E}">
        <p14:creationId xmlns:p14="http://schemas.microsoft.com/office/powerpoint/2010/main" val="164242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896D7-3C7C-004D-837D-2A0D8773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181" y="300037"/>
            <a:ext cx="7625918" cy="1147763"/>
          </a:xfrm>
        </p:spPr>
        <p:txBody>
          <a:bodyPr>
            <a:normAutofit fontScale="90000"/>
          </a:bodyPr>
          <a:lstStyle/>
          <a:p>
            <a:r>
              <a:rPr lang="cs-CZ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Reagujeme na aktuální potřebu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71859F-1C91-E749-9684-822BEF455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56" y="1825625"/>
            <a:ext cx="6326875" cy="353275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Alarmující úroveň digitální gramotnosti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39 % dětí se setkalo s nějakou formou kybernetické agrese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než 80 % rodičů má pouze základní uživatelské dovednosti, mobilní zařízení dětem půjčují od 1. roku života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29 % učitelů zažilo verbální útoky realizované prostřednictvím mobilního telefonu a/či internetu</a:t>
            </a:r>
          </a:p>
          <a:p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74207" y="5749856"/>
            <a:ext cx="43928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</a:t>
            </a:r>
          </a:p>
          <a:p>
            <a:pPr marL="171450" indent="-171450">
              <a:buFontTx/>
              <a:buChar char="-"/>
            </a:pPr>
            <a:r>
              <a:rPr lang="cs-CZ" sz="11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formy kybernetické agrese zaměřené na české děti, Univerzita Palackého, 2019 (průběžná data)</a:t>
            </a:r>
          </a:p>
          <a:p>
            <a:pPr marL="171450" indent="-171450">
              <a:buFontTx/>
              <a:buChar char="-"/>
            </a:pPr>
            <a:r>
              <a:rPr lang="cs-CZ" sz="11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Rodič a rodičovství v digitální éře, Univerzita Palackého, 2018</a:t>
            </a:r>
          </a:p>
          <a:p>
            <a:pPr marL="171450" indent="-171450">
              <a:buFontTx/>
              <a:buChar char="-"/>
            </a:pPr>
            <a:r>
              <a:rPr lang="cs-CZ" sz="11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výzkum </a:t>
            </a:r>
            <a:r>
              <a:rPr lang="cs-CZ" sz="1100" dirty="0" err="1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kyberšikany</a:t>
            </a:r>
            <a:r>
              <a:rPr lang="cs-CZ" sz="11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učitelů, Univerzita Palackého, 2016</a:t>
            </a:r>
          </a:p>
        </p:txBody>
      </p:sp>
      <p:pic>
        <p:nvPicPr>
          <p:cNvPr id="5" name="Picture 2" descr="VÃ½sledek obrÃ¡zku pro dÃ­tÄ s mobilem rodiÄ">
            <a:extLst>
              <a:ext uri="{FF2B5EF4-FFF2-40B4-BE49-F238E27FC236}">
                <a16:creationId xmlns:a16="http://schemas.microsoft.com/office/drawing/2014/main" id="{9814F955-B505-44F7-A0D6-CED4728CF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3231" y="1825625"/>
            <a:ext cx="5378769" cy="302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98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0F27C-9A2D-3C49-A13A-C110AA3B5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6575" y="2232765"/>
            <a:ext cx="6905625" cy="1577975"/>
          </a:xfrm>
        </p:spPr>
        <p:txBody>
          <a:bodyPr anchor="ctr"/>
          <a:lstStyle/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Pilotní program</a:t>
            </a:r>
          </a:p>
        </p:txBody>
      </p:sp>
    </p:spTree>
    <p:extLst>
      <p:ext uri="{BB962C8B-B14F-4D97-AF65-F5344CB8AC3E}">
        <p14:creationId xmlns:p14="http://schemas.microsoft.com/office/powerpoint/2010/main" val="2582545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5B466-29E7-324E-8775-BB84CB53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Školní rok 2018 / 2019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132" y="3678940"/>
            <a:ext cx="2857611" cy="18934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282" y="1501839"/>
            <a:ext cx="1546611" cy="177334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717" y="3540405"/>
            <a:ext cx="2526083" cy="138902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276" y="4133211"/>
            <a:ext cx="1926690" cy="169120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308" y="1742425"/>
            <a:ext cx="1907148" cy="150335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094" y="1948307"/>
            <a:ext cx="2007734" cy="15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72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0F27C-9A2D-3C49-A13A-C110AA3B5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6575" y="2232765"/>
            <a:ext cx="6905625" cy="1577975"/>
          </a:xfrm>
        </p:spPr>
        <p:txBody>
          <a:bodyPr anchor="ctr"/>
          <a:lstStyle/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www.o2chytraskola.cz</a:t>
            </a:r>
          </a:p>
        </p:txBody>
      </p:sp>
    </p:spTree>
    <p:extLst>
      <p:ext uri="{BB962C8B-B14F-4D97-AF65-F5344CB8AC3E}">
        <p14:creationId xmlns:p14="http://schemas.microsoft.com/office/powerpoint/2010/main" val="270614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5B466-29E7-324E-8775-BB84CB53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Vzdělávací portál a granty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E4E86D0-A9D9-694C-BCAE-0E65C270B97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6000" b="1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</a:t>
            </a:r>
          </a:p>
          <a:p>
            <a:r>
              <a:rPr lang="cs-CZ" sz="60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Portál </a:t>
            </a:r>
            <a:r>
              <a:rPr lang="cs-CZ" sz="6000" b="1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O2chytraskola.cz</a:t>
            </a:r>
            <a:r>
              <a:rPr lang="cs-CZ" sz="60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0" lvl="2">
              <a:spcBef>
                <a:spcPts val="1000"/>
              </a:spcBef>
            </a:pPr>
            <a:r>
              <a:rPr lang="cs-CZ" sz="55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Zdarma pro všechny</a:t>
            </a:r>
          </a:p>
          <a:p>
            <a:pPr marL="685800" lvl="2">
              <a:spcBef>
                <a:spcPts val="1000"/>
              </a:spcBef>
            </a:pPr>
            <a:r>
              <a:rPr lang="cs-CZ" sz="55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Vhodný pro učitele, děti i rodiče</a:t>
            </a:r>
          </a:p>
          <a:p>
            <a:pPr marL="685800" lvl="2">
              <a:spcBef>
                <a:spcPts val="1000"/>
              </a:spcBef>
            </a:pPr>
            <a:r>
              <a:rPr lang="cs-CZ" sz="55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Tipy a návody, vzdělávací videa</a:t>
            </a:r>
          </a:p>
          <a:p>
            <a:pPr marL="685800" lvl="2">
              <a:spcBef>
                <a:spcPts val="1000"/>
              </a:spcBef>
            </a:pPr>
            <a:r>
              <a:rPr lang="cs-CZ" sz="55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Vysvětlení problematiky, výzkumy</a:t>
            </a:r>
          </a:p>
          <a:p>
            <a:pPr marL="685800" lvl="2">
              <a:spcBef>
                <a:spcPts val="1000"/>
              </a:spcBef>
            </a:pPr>
            <a:r>
              <a:rPr lang="cs-CZ" sz="55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Metodiky a odborné příručky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cs-CZ" sz="5500" dirty="0">
              <a:solidFill>
                <a:srgbClr val="005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6000" b="1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Grantový program </a:t>
            </a:r>
            <a:r>
              <a:rPr lang="cs-CZ" sz="60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školy</a:t>
            </a:r>
          </a:p>
          <a:p>
            <a:pPr marL="685800" lvl="2">
              <a:spcBef>
                <a:spcPts val="1000"/>
              </a:spcBef>
            </a:pPr>
            <a:r>
              <a:rPr lang="cs-CZ" sz="55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 podpora pro školy od Nadace O2</a:t>
            </a:r>
          </a:p>
          <a:p>
            <a:pPr marL="685800" lvl="2">
              <a:spcBef>
                <a:spcPts val="1000"/>
              </a:spcBef>
            </a:pPr>
            <a:r>
              <a:rPr lang="cs-CZ" sz="55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Vzdělávání žáků i učitelů</a:t>
            </a:r>
          </a:p>
          <a:p>
            <a:pPr marL="0" indent="0">
              <a:buNone/>
            </a:pPr>
            <a:endParaRPr lang="cs-CZ" sz="5500" b="1" dirty="0">
              <a:solidFill>
                <a:srgbClr val="005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5100" b="1" dirty="0">
              <a:solidFill>
                <a:srgbClr val="005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6200" b="1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</a:p>
          <a:p>
            <a:r>
              <a:rPr lang="cs-CZ" sz="62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Počítačová gramotnost (2019)</a:t>
            </a:r>
          </a:p>
          <a:p>
            <a:r>
              <a:rPr lang="cs-CZ" sz="62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bezpečnost (2019)</a:t>
            </a:r>
          </a:p>
          <a:p>
            <a:r>
              <a:rPr lang="cs-CZ" sz="62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Mediální gramotnost (2019)</a:t>
            </a:r>
          </a:p>
          <a:p>
            <a:r>
              <a:rPr lang="cs-CZ" sz="62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Digitální technologie ve výuce (2020)</a:t>
            </a:r>
          </a:p>
          <a:p>
            <a:r>
              <a:rPr lang="cs-CZ" sz="6200" dirty="0">
                <a:solidFill>
                  <a:srgbClr val="005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Informatické myšlení (2020)</a:t>
            </a:r>
          </a:p>
          <a:p>
            <a:pPr marL="0" indent="0">
              <a:buNone/>
            </a:pPr>
            <a:endParaRPr lang="cs-CZ" dirty="0">
              <a:solidFill>
                <a:srgbClr val="005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rgbClr val="005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rgbClr val="005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rgbClr val="005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0">
              <a:spcBef>
                <a:spcPts val="1000"/>
              </a:spcBef>
              <a:buNone/>
            </a:pPr>
            <a:endParaRPr lang="cs-CZ" dirty="0">
              <a:solidFill>
                <a:srgbClr val="005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rgbClr val="005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rgbClr val="005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434" y="3908323"/>
            <a:ext cx="6130566" cy="294967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5832" y="1970094"/>
            <a:ext cx="1415935" cy="141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96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5B466-29E7-324E-8775-BB84CB53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Videoukázka portálu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489" y="1599381"/>
            <a:ext cx="10459211" cy="5032375"/>
          </a:xfrm>
        </p:spPr>
      </p:pic>
    </p:spTree>
    <p:extLst>
      <p:ext uri="{BB962C8B-B14F-4D97-AF65-F5344CB8AC3E}">
        <p14:creationId xmlns:p14="http://schemas.microsoft.com/office/powerpoint/2010/main" val="341276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0F27C-9A2D-3C49-A13A-C110AA3B5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6575" y="2232765"/>
            <a:ext cx="6905625" cy="1577975"/>
          </a:xfrm>
        </p:spPr>
        <p:txBody>
          <a:bodyPr anchor="ctr"/>
          <a:lstStyle/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Grantová výzva</a:t>
            </a:r>
          </a:p>
        </p:txBody>
      </p:sp>
    </p:spTree>
    <p:extLst>
      <p:ext uri="{BB962C8B-B14F-4D97-AF65-F5344CB8AC3E}">
        <p14:creationId xmlns:p14="http://schemas.microsoft.com/office/powerpoint/2010/main" val="37238247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F9A3893D950F45B70B1FDEE7FEC652" ma:contentTypeVersion="6" ma:contentTypeDescription="Create a new document." ma:contentTypeScope="" ma:versionID="7ad13cad90bd42d9d8aa2a808de1f803">
  <xsd:schema xmlns:xsd="http://www.w3.org/2001/XMLSchema" xmlns:xs="http://www.w3.org/2001/XMLSchema" xmlns:p="http://schemas.microsoft.com/office/2006/metadata/properties" xmlns:ns2="44374dc6-6bf4-463d-a59e-cf1486dc0431" xmlns:ns3="bb563862-4f23-4a43-8183-352a49d36929" targetNamespace="http://schemas.microsoft.com/office/2006/metadata/properties" ma:root="true" ma:fieldsID="609a327ea65f3cb34087b73a93b0cd4e" ns2:_="" ns3:_="">
    <xsd:import namespace="44374dc6-6bf4-463d-a59e-cf1486dc0431"/>
    <xsd:import namespace="bb563862-4f23-4a43-8183-352a49d369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74dc6-6bf4-463d-a59e-cf1486dc04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63862-4f23-4a43-8183-352a49d3692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E129B3-3013-497A-BE95-3FED5F716D0C}">
  <ds:schemaRefs>
    <ds:schemaRef ds:uri="http://purl.org/dc/elements/1.1/"/>
    <ds:schemaRef ds:uri="http://purl.org/dc/dcmitype/"/>
    <ds:schemaRef ds:uri="bb563862-4f23-4a43-8183-352a49d36929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4374dc6-6bf4-463d-a59e-cf1486dc043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DD5FFF4-670E-4733-A060-478B47DADAC8}">
  <ds:schemaRefs>
    <ds:schemaRef ds:uri="44374dc6-6bf4-463d-a59e-cf1486dc0431"/>
    <ds:schemaRef ds:uri="bb563862-4f23-4a43-8183-352a49d369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5CD0EB2-DF0D-4935-A80F-6E62BD150C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524</Words>
  <Application>Microsoft Office PowerPoint</Application>
  <PresentationFormat>Širokoúhlá obrazovka</PresentationFormat>
  <Paragraphs>122</Paragraphs>
  <Slides>21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Frutiger LT Com 55 Roman</vt:lpstr>
      <vt:lpstr>Motiv Office</vt:lpstr>
      <vt:lpstr>O2 Chytrá škola</vt:lpstr>
      <vt:lpstr>Stavíme na dlouholetých partnerstvích</vt:lpstr>
      <vt:lpstr>Reagujeme na aktuální potřebu</vt:lpstr>
      <vt:lpstr>Pilotní program</vt:lpstr>
      <vt:lpstr>Školní rok 2018 / 2019</vt:lpstr>
      <vt:lpstr>www.o2chytraskola.cz</vt:lpstr>
      <vt:lpstr>Vzdělávací portál a granty</vt:lpstr>
      <vt:lpstr>Videoukázka portálu</vt:lpstr>
      <vt:lpstr>Grantová výzva</vt:lpstr>
      <vt:lpstr>Finanční pomoc pro školy</vt:lpstr>
      <vt:lpstr>A to je jen začátek</vt:lpstr>
      <vt:lpstr>Prezentace aplikace PowerPoint</vt:lpstr>
      <vt:lpstr>Prezentace aplikace PowerPoint</vt:lpstr>
      <vt:lpstr>Managed Wi-Fi</vt:lpstr>
      <vt:lpstr>Co to je?</vt:lpstr>
      <vt:lpstr>Co přináší?</vt:lpstr>
      <vt:lpstr>Filtrování obsahu</vt:lpstr>
      <vt:lpstr>Nastavení pravidel přístupu</vt:lpstr>
      <vt:lpstr>Bezpečná školní Wi-Fi</vt:lpstr>
      <vt:lpstr>Výsledky filtrování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Microsoft Office</dc:creator>
  <cp:lastModifiedBy>Miloš Bukáček</cp:lastModifiedBy>
  <cp:revision>13</cp:revision>
  <cp:lastPrinted>2019-04-15T14:44:03Z</cp:lastPrinted>
  <dcterms:created xsi:type="dcterms:W3CDTF">2019-04-08T07:36:44Z</dcterms:created>
  <dcterms:modified xsi:type="dcterms:W3CDTF">2019-04-24T12:25:06Z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0x010100BDF9A3893D950F45B70B1FDEE7FEC652</vt:lpwstr>
  </property>
  <property fmtid="{D5CDD505-2E9C-101B-9397-08002B2CF9AE}" pid="3" name="AuthorIds_UIVersion_1024">
    <vt:lpwstr>11</vt:lpwstr>
  </property>
</Properties>
</file>